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4" r:id="rId2"/>
    <p:sldMasterId id="2147483669" r:id="rId3"/>
    <p:sldMasterId id="2147483672" r:id="rId4"/>
  </p:sldMasterIdLst>
  <p:notesMasterIdLst>
    <p:notesMasterId r:id="rId11"/>
  </p:notesMasterIdLst>
  <p:sldIdLst>
    <p:sldId id="262" r:id="rId5"/>
    <p:sldId id="325" r:id="rId6"/>
    <p:sldId id="320" r:id="rId7"/>
    <p:sldId id="321" r:id="rId8"/>
    <p:sldId id="326" r:id="rId9"/>
    <p:sldId id="318" r:id="rId10"/>
  </p:sldIdLst>
  <p:sldSz cx="12192000" cy="6858000"/>
  <p:notesSz cx="6772275" cy="9904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A14F02-3ACF-4A89-8537-5B50D4BD9DE8}">
          <p14:sldIdLst>
            <p14:sldId id="262"/>
            <p14:sldId id="325"/>
            <p14:sldId id="320"/>
            <p14:sldId id="321"/>
            <p14:sldId id="326"/>
            <p14:sldId id="318"/>
          </p14:sldIdLst>
        </p14:section>
        <p14:section name="Раздел без заголовка" id="{AC5A36D8-8F37-47D8-9A82-19F5E7EDE07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888"/>
    <a:srgbClr val="C7A1E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-4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5180" cy="49712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5513" y="1"/>
            <a:ext cx="2935180" cy="49712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r">
              <a:defRPr sz="1200"/>
            </a:lvl1pPr>
          </a:lstStyle>
          <a:p>
            <a:fld id="{4BACCAC2-E7F7-43E2-A855-58C388D67B82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8250"/>
            <a:ext cx="5940425" cy="3341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66" tIns="45583" rIns="91166" bIns="4558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228" y="4766974"/>
            <a:ext cx="5417820" cy="3899387"/>
          </a:xfrm>
          <a:prstGeom prst="rect">
            <a:avLst/>
          </a:prstGeom>
        </p:spPr>
        <p:txBody>
          <a:bodyPr vert="horz" lIns="91166" tIns="45583" rIns="91166" bIns="4558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07293"/>
            <a:ext cx="2935180" cy="49712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5513" y="9407293"/>
            <a:ext cx="2935180" cy="49712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r">
              <a:defRPr sz="1200"/>
            </a:lvl1pPr>
          </a:lstStyle>
          <a:p>
            <a:fld id="{4286C431-27ED-483B-9FDA-3C12FAF19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06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128BE1-A01D-49A1-8739-6D31121566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328" y="2309719"/>
            <a:ext cx="620907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128BE1-A01D-49A1-8739-6D31121566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2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9670-227A-4800-A36F-83282A7CBB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9670-227A-4800-A36F-83282A7CBB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22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7DF7-F8C1-408E-8B93-7E7B5C1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23" y="365126"/>
            <a:ext cx="8455983" cy="120531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123" y="1825625"/>
            <a:ext cx="10827147" cy="39566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5070" y="365126"/>
            <a:ext cx="2743200" cy="365125"/>
          </a:xfrm>
        </p:spPr>
        <p:txBody>
          <a:bodyPr/>
          <a:lstStyle/>
          <a:p>
            <a:fld id="{AFB8C7AB-0665-428A-8EB9-897D529C2B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512344" y="6171684"/>
            <a:ext cx="10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93888"/>
                </a:solidFill>
              </a:rPr>
              <a:t>uz.gov.ua</a:t>
            </a:r>
            <a:endParaRPr lang="en-US" b="1" dirty="0">
              <a:solidFill>
                <a:srgbClr val="193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1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7DF7-F8C1-408E-8B93-7E7B5C140B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2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23" y="365126"/>
            <a:ext cx="8455983" cy="120531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123" y="1825625"/>
            <a:ext cx="10827147" cy="39566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5070" y="365126"/>
            <a:ext cx="2743200" cy="365125"/>
          </a:xfrm>
        </p:spPr>
        <p:txBody>
          <a:bodyPr/>
          <a:lstStyle/>
          <a:p>
            <a:fld id="{AFB8C7AB-0665-428A-8EB9-897D529C2B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512344" y="6171684"/>
            <a:ext cx="10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93888"/>
                </a:solidFill>
              </a:rPr>
              <a:t>uz.gov.ua</a:t>
            </a:r>
            <a:endParaRPr lang="en-US" b="1" dirty="0">
              <a:solidFill>
                <a:srgbClr val="193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4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3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453731" y="0"/>
            <a:ext cx="1003353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658" y="4399242"/>
            <a:ext cx="62090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285670" y="5955176"/>
            <a:ext cx="12866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uz.gov.ua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71345" y="667266"/>
            <a:ext cx="1675101" cy="6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9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3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552295" y="-164097"/>
            <a:ext cx="6617294" cy="70489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906619"/>
            <a:ext cx="6463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671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1124" y="365126"/>
            <a:ext cx="8778712" cy="1205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123" y="1825625"/>
            <a:ext cx="10692677" cy="395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3888"/>
                </a:solidFill>
              </a:defRPr>
            </a:lvl1pPr>
          </a:lstStyle>
          <a:p>
            <a:fld id="{20057DF7-F8C1-408E-8B93-7E7B5C140B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61123" y="6188695"/>
            <a:ext cx="3377477" cy="33530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512344" y="6171684"/>
            <a:ext cx="10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93888"/>
                </a:solidFill>
              </a:rPr>
              <a:t>uz.gov.ua</a:t>
            </a:r>
            <a:endParaRPr lang="en-US" b="1" dirty="0">
              <a:solidFill>
                <a:srgbClr val="193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938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938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9388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9388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9388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9388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1123" y="365126"/>
            <a:ext cx="8966971" cy="1205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123" y="1825625"/>
            <a:ext cx="10692677" cy="395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8328" y="365126"/>
            <a:ext cx="515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3888"/>
                </a:solidFill>
              </a:defRPr>
            </a:lvl1pPr>
          </a:lstStyle>
          <a:p>
            <a:fld id="{20057DF7-F8C1-408E-8B93-7E7B5C140B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947408" y="6231312"/>
            <a:ext cx="4566300" cy="64013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0355460" y="6171684"/>
            <a:ext cx="10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93888"/>
                </a:solidFill>
              </a:rPr>
              <a:t>uz.gov.ua</a:t>
            </a:r>
            <a:endParaRPr lang="en-US" b="1" dirty="0">
              <a:solidFill>
                <a:srgbClr val="193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7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938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938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9388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9388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9388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9388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255" y="3781168"/>
            <a:ext cx="9158978" cy="2026508"/>
          </a:xfrm>
        </p:spPr>
        <p:txBody>
          <a:bodyPr>
            <a:no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нформація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маршрутизацію відправок зернових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</a:t>
            </a:r>
            <a:endParaRPr lang="uk-UA" sz="3600" i="1" dirty="0"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9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174" y="365126"/>
            <a:ext cx="11244647" cy="579677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7AB-0665-428A-8EB9-897D529C2B1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41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175" y="127593"/>
            <a:ext cx="11392931" cy="1205316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>	Станції, які  мають вагову норму для дільниці 4000 і більше </a:t>
            </a:r>
            <a:r>
              <a:rPr lang="uk-UA" sz="2800" dirty="0" err="1" smtClean="0"/>
              <a:t>тонн</a:t>
            </a:r>
            <a:r>
              <a:rPr lang="uk-UA" sz="2800" dirty="0" smtClean="0"/>
              <a:t> відповідно до плану формування  та навантажують маршрут  протягом двох діб. </a:t>
            </a:r>
            <a:br>
              <a:rPr lang="uk-UA" sz="2800" dirty="0" smtClean="0"/>
            </a:br>
            <a:r>
              <a:rPr lang="uk-UA" sz="2800" dirty="0" smtClean="0"/>
              <a:t>	</a:t>
            </a:r>
            <a:r>
              <a:rPr lang="uk-UA" sz="2400" dirty="0" smtClean="0"/>
              <a:t>Для зазначених станцій  передбачається до 15 маршрутів на місяць.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7AB-0665-428A-8EB9-897D529C2B1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180261"/>
              </p:ext>
            </p:extLst>
          </p:nvPr>
        </p:nvGraphicFramePr>
        <p:xfrm>
          <a:off x="387175" y="1332907"/>
          <a:ext cx="11491787" cy="5004481"/>
        </p:xfrm>
        <a:graphic>
          <a:graphicData uri="http://schemas.openxmlformats.org/drawingml/2006/table">
            <a:tbl>
              <a:tblPr/>
              <a:tblGrid>
                <a:gridCol w="439818"/>
                <a:gridCol w="706848"/>
                <a:gridCol w="1972893"/>
                <a:gridCol w="141370"/>
                <a:gridCol w="301589"/>
                <a:gridCol w="556054"/>
                <a:gridCol w="1419980"/>
                <a:gridCol w="87962"/>
                <a:gridCol w="480658"/>
                <a:gridCol w="791670"/>
                <a:gridCol w="1875504"/>
                <a:gridCol w="103670"/>
                <a:gridCol w="603179"/>
                <a:gridCol w="603179"/>
                <a:gridCol w="1407413"/>
              </a:tblGrid>
              <a:tr h="20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ВОРОЖБА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МАР’ЯНІВКА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КУБЛИЧ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БІЛА ЦЕРКВА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85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БАЛАКЛІЯ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КРОЛЕВЕЦЬ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ВОЛОДИМИР-ВОЛИНСЬКИЙ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Придн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МИРОВА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ДЕРАЖНЯ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ДРАБОВЕ-БАРЯТИНСЬКЕ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НІЖИН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БОРИСПІЛЬ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ВІЙТІВЦІ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РОМОДАН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КАМКА 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ТЕРНОПІЛЬ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ПЕЧАНІВКА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ПАЛЬМІРА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ТАЛЬНЕ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ГЛИННА-НАВАРІЯ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ЯРЕСЬКИ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ГРАКОВЕ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НОВІ САНЖАРИ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ГАННІВКА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ДУБНО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ГЛУХІВ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ЧУДНІВ-ВОЛИНСЬКИЙ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БАТЬОВО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КАПІТАНІВКА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ВІННИЦЯ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ПОДІЛЬСЬК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МАРІУПОЛЬ-ПОРТ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БОЖКОВЕ 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ПОПІЛЬНЯ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Придн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П’ЯТИХАТКИ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ВЕСЕЛИЙ ПОДІЛ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ПУТИВЛЬ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СУЛА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ЗАНКИ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ЛАННА 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МИРГОРОД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ЖМЕРИНКА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КОРСУНЬ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ХРИСТИНІВКА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МИХАЙЛЕНКИ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Придн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ВАРВАРІВКА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РІВНЕ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ЛАЗІРКИ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СУПРУНІВКА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КРЕМЕНЧУК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СЛАВУТА І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СНОВСЬК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ГАЛКА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ЛИНОВИЦЯ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Придн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ПАВЛОПІЛЛЯ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НОСІВКА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ЛИХАЧОВЕ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КРАСНОПАВЛІВКА 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ЗАОСКІЛЛЯ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ГОГОЛЕВЕ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МЕНА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ВЕСЕЛИЙ КУТ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Придн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ВІЛЬНОГІРСЬК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БАЛТА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ДОЧ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РАДИВИЛІВ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РУБІЖНЕ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ПОЛТАВА-ПІВДЕННА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ЯРОШЕНКА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РОКИТНЕ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ОВРУЧ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БОБРОВИЦЯ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ПРИДОНЕЦЬКА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ШОСТКА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САРАТА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578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80" marR="4780" marT="478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Дон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СВАТОВЕ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0" marR="4780" marT="47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Од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АРЦИЗ</a:t>
                      </a:r>
                    </a:p>
                  </a:txBody>
                  <a:tcPr marL="4780" marR="4780" marT="47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95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123" y="365126"/>
            <a:ext cx="11349902" cy="1205316"/>
          </a:xfrm>
        </p:spPr>
        <p:txBody>
          <a:bodyPr>
            <a:normAutofit fontScale="90000"/>
          </a:bodyPr>
          <a:lstStyle/>
          <a:p>
            <a:r>
              <a:rPr lang="uk-UA" sz="2200" dirty="0">
                <a:latin typeface="Arial Black" panose="020B0A04020102020204" pitchFamily="34" charset="0"/>
              </a:rPr>
              <a:t>Станції, які  мають вагову норму для дільниці 4000 і більше </a:t>
            </a:r>
            <a:r>
              <a:rPr lang="uk-UA" sz="2400" dirty="0" err="1">
                <a:latin typeface="Arial Black" panose="020B0A04020102020204" pitchFamily="34" charset="0"/>
              </a:rPr>
              <a:t>тонн</a:t>
            </a:r>
            <a:r>
              <a:rPr lang="uk-UA" sz="2400" dirty="0">
                <a:latin typeface="Arial Black" panose="020B0A04020102020204" pitchFamily="34" charset="0"/>
              </a:rPr>
              <a:t> </a:t>
            </a:r>
            <a:r>
              <a:rPr lang="uk-UA" sz="2200" dirty="0" smtClean="0">
                <a:latin typeface="Arial Black" panose="020B0A04020102020204" pitchFamily="34" charset="0"/>
              </a:rPr>
              <a:t>відповідно </a:t>
            </a:r>
            <a:r>
              <a:rPr lang="uk-UA" sz="2200" dirty="0">
                <a:latin typeface="Arial Black" panose="020B0A04020102020204" pitchFamily="34" charset="0"/>
              </a:rPr>
              <a:t>до плану формування  та навантажують маршрут  </a:t>
            </a:r>
            <a:r>
              <a:rPr lang="uk-UA" sz="2200" dirty="0" smtClean="0">
                <a:latin typeface="Arial Black" panose="020B0A04020102020204" pitchFamily="34" charset="0"/>
              </a:rPr>
              <a:t>більше </a:t>
            </a:r>
            <a:r>
              <a:rPr lang="uk-UA" sz="2200" dirty="0">
                <a:latin typeface="Arial Black" panose="020B0A04020102020204" pitchFamily="34" charset="0"/>
              </a:rPr>
              <a:t>двох діб. </a:t>
            </a:r>
            <a:r>
              <a:rPr lang="uk-UA" dirty="0" smtClean="0">
                <a:latin typeface="Arial Black" panose="020B0A04020102020204" pitchFamily="34" charset="0"/>
              </a:rPr>
              <a:t/>
            </a:r>
            <a:br>
              <a:rPr lang="uk-UA" dirty="0" smtClean="0">
                <a:latin typeface="Arial Black" panose="020B0A04020102020204" pitchFamily="34" charset="0"/>
              </a:rPr>
            </a:br>
            <a:r>
              <a:rPr lang="uk-UA" sz="2700" dirty="0" smtClean="0"/>
              <a:t>Для </a:t>
            </a:r>
            <a:r>
              <a:rPr lang="uk-UA" sz="2700" dirty="0"/>
              <a:t>зазначених станцій  передбачається до </a:t>
            </a:r>
            <a:r>
              <a:rPr lang="uk-UA" sz="2700" dirty="0" smtClean="0"/>
              <a:t>10 </a:t>
            </a:r>
            <a:r>
              <a:rPr lang="uk-UA" sz="2700" dirty="0"/>
              <a:t>маршрутів на місяць</a:t>
            </a:r>
            <a:r>
              <a:rPr lang="uk-UA" sz="4000" dirty="0"/>
              <a:t>.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51813"/>
              </p:ext>
            </p:extLst>
          </p:nvPr>
        </p:nvGraphicFramePr>
        <p:xfrm>
          <a:off x="542926" y="1476380"/>
          <a:ext cx="11468098" cy="4778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850"/>
                <a:gridCol w="1171799"/>
                <a:gridCol w="3619500"/>
                <a:gridCol w="133350"/>
                <a:gridCol w="822622"/>
                <a:gridCol w="873681"/>
                <a:gridCol w="4247296"/>
              </a:tblGrid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Півд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БІЛОВОДИ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ЖЕРЕБКОВЕ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Півд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ІЧНЯ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П-</a:t>
                      </a:r>
                      <a:r>
                        <a:rPr lang="ru-RU" sz="1100" u="none" strike="noStrike" dirty="0" err="1">
                          <a:effectLst/>
                        </a:rPr>
                        <a:t>Зах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РАХНИ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Льв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ПІДВОЛОЧИСЬК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</a:rPr>
                        <a:t>Льв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ЗДОЛБУНІВ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Півд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ГЛОБИНЕ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</a:rPr>
                        <a:t>Півд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ВЛАСІВКА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П-</a:t>
                      </a:r>
                      <a:r>
                        <a:rPr lang="ru-RU" sz="1000" u="none" strike="noStrike" dirty="0" err="1">
                          <a:effectLst/>
                        </a:rPr>
                        <a:t>Зах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ПЕРЕЯСЛАВСЬКА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БІЛГОРОД-ДНІСТРОВСЬКИЙ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Півд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САГАЙДАК 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П-</a:t>
                      </a:r>
                      <a:r>
                        <a:rPr lang="ru-RU" sz="1100" u="none" strike="noStrike" dirty="0" err="1">
                          <a:effectLst/>
                        </a:rPr>
                        <a:t>Зах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КОНОНІВКА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П-</a:t>
                      </a:r>
                      <a:r>
                        <a:rPr lang="ru-RU" sz="1000" u="none" strike="noStrike" dirty="0" err="1">
                          <a:effectLst/>
                        </a:rPr>
                        <a:t>Зах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ДУБОВ’ЯЗІВКА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П-</a:t>
                      </a:r>
                      <a:r>
                        <a:rPr lang="ru-RU" sz="1100" u="none" strike="noStrike" dirty="0" err="1">
                          <a:effectLst/>
                        </a:rPr>
                        <a:t>Зах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ВИРІВКА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Придн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БАЛІВКА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П-</a:t>
                      </a:r>
                      <a:r>
                        <a:rPr lang="ru-RU" sz="1100" u="none" strike="noStrike" dirty="0" err="1">
                          <a:effectLst/>
                        </a:rPr>
                        <a:t>Зах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БЕРДИЧІВ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Льв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ОЛИКА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</a:rPr>
                        <a:t>Півд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ІЗЮМ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Півд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ПРИЛУКИ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</a:rPr>
                        <a:t>Льв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БРОДИ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П-</a:t>
                      </a:r>
                      <a:r>
                        <a:rPr lang="ru-RU" sz="1000" u="none" strike="noStrike" dirty="0" err="1">
                          <a:effectLst/>
                        </a:rPr>
                        <a:t>Зах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БАХМАЧ-ПАСАЖИРСЬКИЙ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</a:rPr>
                        <a:t>Півд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РЕШЕТИЛІВКА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РАУХІВКА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УМАНЬ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П-</a:t>
                      </a:r>
                      <a:r>
                        <a:rPr lang="ru-RU" sz="1000" u="none" strike="noStrike" dirty="0" err="1">
                          <a:effectLst/>
                        </a:rPr>
                        <a:t>Зах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ЧЕРНІГІВ ПІВНІЧНИЙ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П-</a:t>
                      </a:r>
                      <a:r>
                        <a:rPr lang="ru-RU" sz="1100" u="none" strike="noStrike" dirty="0" err="1">
                          <a:effectLst/>
                        </a:rPr>
                        <a:t>Зах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НОВОГРАД-ВОЛИНСЬКИЙ 1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  <a:tr h="332014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38" marR="6038" marT="603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effectLst/>
                        </a:rPr>
                        <a:t>КНЯЖЕВЕ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38" marR="6038" marT="6038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7AB-0665-428A-8EB9-897D529C2B1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3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123" y="365126"/>
            <a:ext cx="11065439" cy="981760"/>
          </a:xfrm>
        </p:spPr>
        <p:txBody>
          <a:bodyPr/>
          <a:lstStyle/>
          <a:p>
            <a:r>
              <a:rPr lang="uk-UA" sz="2000" dirty="0">
                <a:latin typeface="Arial Black" panose="020B0A04020102020204" pitchFamily="34" charset="0"/>
              </a:rPr>
              <a:t>Станції, які  мають вагову норму для дільниці менше 4000 </a:t>
            </a:r>
            <a:r>
              <a:rPr lang="uk-UA" sz="2000" dirty="0" err="1">
                <a:latin typeface="Arial Black" panose="020B0A04020102020204" pitchFamily="34" charset="0"/>
              </a:rPr>
              <a:t>тонн</a:t>
            </a:r>
            <a:r>
              <a:rPr lang="uk-UA" sz="2000" dirty="0">
                <a:latin typeface="Arial Black" panose="020B0A04020102020204" pitchFamily="34" charset="0"/>
              </a:rPr>
              <a:t> відповідно до плану формування.   </a:t>
            </a:r>
            <a:r>
              <a:rPr lang="uk-UA" sz="1800" dirty="0"/>
              <a:t>Для зазначених станцій  передбачається до 10 маршрутів на </a:t>
            </a:r>
            <a:r>
              <a:rPr lang="uk-UA" sz="2000" dirty="0"/>
              <a:t>місяць.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7AB-0665-428A-8EB9-897D529C2B17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667633"/>
              </p:ext>
            </p:extLst>
          </p:nvPr>
        </p:nvGraphicFramePr>
        <p:xfrm>
          <a:off x="757881" y="1136819"/>
          <a:ext cx="11088130" cy="4959180"/>
        </p:xfrm>
        <a:graphic>
          <a:graphicData uri="http://schemas.openxmlformats.org/drawingml/2006/table">
            <a:tbl>
              <a:tblPr/>
              <a:tblGrid>
                <a:gridCol w="235668"/>
                <a:gridCol w="600951"/>
                <a:gridCol w="1865392"/>
                <a:gridCol w="428432"/>
                <a:gridCol w="628445"/>
                <a:gridCol w="1995313"/>
                <a:gridCol w="125690"/>
                <a:gridCol w="235668"/>
                <a:gridCol w="408809"/>
                <a:gridCol w="1902940"/>
                <a:gridCol w="378941"/>
                <a:gridCol w="412257"/>
                <a:gridCol w="1869624"/>
              </a:tblGrid>
              <a:tr h="308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НИЗИ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БАЛИН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КОЗОВА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ЗБАРАЖ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ОДНОРОБІВКА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КАМ’ЯНЕЦЬ-ПОДІЛЬСЬКИЙ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ДЕРЕНІВКА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БЕРЕЗОВИЦЯ-ОСТРІВ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СВІТЛОВОДСЬК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УЛАДІВКА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ЛАНІВЦІ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ДЕНИСІВ-КУПЧИНЦІ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БІЛОПІЛЛЯ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ВІКТОРІЯ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РОГАТИН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КИРИКІВКА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ТОРОПИЛІВКА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ЗАКУПНЕ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ХОРОСТКІВ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ТРОСТЯНЕЦЬ-СМОРОДИНЕ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Півд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БУРЛУК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СТАРОКОСТЯНТИНІВ </a:t>
                      </a:r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II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БІЛОБОЖНИЦЯ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ЯРМОЛИНЦІ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ВОРОНОВИЦЯ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ДЕНГОФІВКА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МИКУЛИНЦІ-СТРУСІВ 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СТАРОКОСТЯНТИНІВ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ХМІЛЬНИК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КРАСНЕ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ХОРОСТКІВ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1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П-Зах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ГАЙСИН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Льв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БУЧАЧ</a:t>
                      </a: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75" marR="9375" marT="93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5" marR="9375" marT="93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31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746" y="1416909"/>
            <a:ext cx="10295799" cy="2405448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4800" i="1" dirty="0"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</TotalTime>
  <Words>481</Words>
  <Application>Microsoft Office PowerPoint</Application>
  <PresentationFormat>Произвольный</PresentationFormat>
  <Paragraphs>440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Custom Design</vt:lpstr>
      <vt:lpstr>1_Custom Design</vt:lpstr>
      <vt:lpstr>1_Office Theme</vt:lpstr>
      <vt:lpstr>2_Office Theme</vt:lpstr>
      <vt:lpstr>Інформація  про маршрутизацію відправок зернових вантажів</vt:lpstr>
      <vt:lpstr>Презентация PowerPoint</vt:lpstr>
      <vt:lpstr> Станції, які  мають вагову норму для дільниці 4000 і більше тонн відповідно до плану формування  та навантажують маршрут  протягом двох діб.   Для зазначених станцій  передбачається до 15 маршрутів на місяць.</vt:lpstr>
      <vt:lpstr>Станції, які  мають вагову норму для дільниці 4000 і більше тонн відповідно до плану формування  та навантажують маршрут  більше двох діб.  Для зазначених станцій  передбачається до 10 маршрутів на місяць.</vt:lpstr>
      <vt:lpstr>Станції, які  мають вагову норму для дільниці менше 4000 тонн відповідно до плану формування.   Для зазначених станцій  передбачається до 10 маршрутів на місяць.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 презентації Назва підрозділу</dc:title>
  <dc:creator>Галатін Вікторія Миколаївна</dc:creator>
  <cp:lastModifiedBy>Михайловская Марина Павловна</cp:lastModifiedBy>
  <cp:revision>265</cp:revision>
  <cp:lastPrinted>2019-08-02T08:56:55Z</cp:lastPrinted>
  <dcterms:created xsi:type="dcterms:W3CDTF">2018-10-16T13:51:55Z</dcterms:created>
  <dcterms:modified xsi:type="dcterms:W3CDTF">2019-08-05T05:55:04Z</dcterms:modified>
</cp:coreProperties>
</file>