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4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rawings/drawing1.xml" ContentType="application/vnd.openxmlformats-officedocument.drawingml.chartshapes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drawings/drawing2.xml" ContentType="application/vnd.openxmlformats-officedocument.drawingml.chartshape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51" r:id="rId2"/>
    <p:sldMasterId id="2147483654" r:id="rId3"/>
    <p:sldMasterId id="2147483672" r:id="rId4"/>
  </p:sldMasterIdLst>
  <p:sldIdLst>
    <p:sldId id="262" r:id="rId5"/>
    <p:sldId id="260" r:id="rId6"/>
    <p:sldId id="263" r:id="rId7"/>
    <p:sldId id="269" r:id="rId8"/>
    <p:sldId id="270" r:id="rId9"/>
    <p:sldId id="264" r:id="rId10"/>
    <p:sldId id="265" r:id="rId11"/>
    <p:sldId id="271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9388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15" autoAdjust="0"/>
    <p:restoredTop sz="94660"/>
  </p:normalViewPr>
  <p:slideViewPr>
    <p:cSldViewPr snapToGrid="0" showGuides="1">
      <p:cViewPr>
        <p:scale>
          <a:sx n="66" d="100"/>
          <a:sy n="66" d="100"/>
        </p:scale>
        <p:origin x="1092" y="111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theme" Target="theme/theme1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D:\&#1048;&#1083;&#1100;&#1103;\&#1056;&#1103;&#1079;&#1072;&#1085;&#1094;&#1077;&#1074;\&#1054;&#1095;&#1110;&#1082;&#1091;&#1074;&#1072;&#1085;&#1085;&#1103;%20&#1082;&#1086;&#1083;&#1080;&#1074;&#1072;&#1085;&#1100;%20&#1089;&#1077;&#1079;&#1086;&#1085;&#1085;&#1086;&#1075;&#1086;%20&#1087;&#1086;&#1087;&#1080;&#1090;&#1091;\&#1056;&#1086;&#1079;&#1088;&#1072;&#1093;&#1091;&#1085;&#1086;&#1082;%204_&#1088;&#1110;&#1095;&#1085;&#1080;&#1081;%20&#1082;&#1086;&#1085;&#1090;&#1088;&#1072;&#1082;&#1090;2\&#1047;&#1072;&#1076;&#1110;&#1103;&#1085;&#1080;&#1081;_&#1087;&#1072;&#1088;&#1082;_&#1074;&#1072;&#1075;&#1086;&#1085;&#1110;&#1074;_&#1059;&#1047;_&#1085;&#1077;_&#1059;&#1047;%20(&#1095;&#1072;&#1089;&#1090;&#1082;&#1072;)\&#1040;&#1085;&#1072;&#1083;&#1110;&#1090;&#1080;&#1095;&#1085;&#1110;%20&#1084;&#1072;&#1090;&#1077;&#1088;&#1110;&#1083;&#1080;_12&#1084;&#1110;&#1089;&#1103;&#1094;&#1110;&#1074;.xlsx" TargetMode="Externa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chartUserShapes" Target="../drawings/drawing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D:\&#1048;&#1083;&#1100;&#1103;\&#1056;&#1103;&#1079;&#1072;&#1085;&#1094;&#1077;&#1074;\&#1054;&#1095;&#1110;&#1082;&#1091;&#1074;&#1072;&#1085;&#1085;&#1103;%20&#1082;&#1086;&#1083;&#1080;&#1074;&#1072;&#1085;&#1100;%20&#1089;&#1077;&#1079;&#1086;&#1085;&#1085;&#1086;&#1075;&#1086;%20&#1087;&#1086;&#1087;&#1080;&#1090;&#1091;\&#1056;&#1086;&#1079;&#1088;&#1072;&#1093;&#1091;&#1085;&#1086;&#1082;%204_&#1088;&#1110;&#1095;&#1085;&#1080;&#1081;%20&#1082;&#1086;&#1085;&#1090;&#1088;&#1072;&#1082;&#1090;2\&#1047;&#1072;&#1076;&#1110;&#1103;&#1085;&#1080;&#1081;_&#1087;&#1072;&#1088;&#1082;_&#1074;&#1072;&#1075;&#1086;&#1085;&#1110;&#1074;_&#1059;&#1047;_&#1085;&#1077;_&#1059;&#1047;%20(&#1095;&#1072;&#1089;&#1090;&#1082;&#1072;)\&#1040;&#1085;&#1072;&#1083;&#1110;&#1090;&#1080;&#1095;&#1085;&#1110;%20&#1084;&#1072;&#1090;&#1077;&#1088;&#1110;&#1083;&#1080;_12&#1084;&#1110;&#1089;&#1103;&#1094;&#1110;&#1074;.xlsx" TargetMode="External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chartUserShapes" Target="../drawings/drawing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sz="3200" b="1" dirty="0" err="1" smtClean="0">
                <a:solidFill>
                  <a:srgbClr val="19388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Зерновози</a:t>
            </a:r>
            <a:endParaRPr lang="ru-RU" sz="3200" b="1" dirty="0" smtClean="0">
              <a:solidFill>
                <a:srgbClr val="19388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defRPr/>
            </a:pPr>
            <a:r>
              <a:rPr lang="ru-RU" sz="2000" b="0" dirty="0" smtClean="0">
                <a:solidFill>
                  <a:srgbClr val="19388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ru-RU" sz="2000" b="0" dirty="0" err="1" smtClean="0">
                <a:solidFill>
                  <a:srgbClr val="19388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ціна</a:t>
            </a:r>
            <a:r>
              <a:rPr lang="ru-RU" sz="2000" b="0" dirty="0" smtClean="0">
                <a:solidFill>
                  <a:srgbClr val="19388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в </a:t>
            </a:r>
            <a:r>
              <a:rPr lang="ru-RU" sz="2000" b="0" dirty="0" err="1" smtClean="0">
                <a:solidFill>
                  <a:srgbClr val="19388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залежності</a:t>
            </a:r>
            <a:r>
              <a:rPr lang="ru-RU" sz="2000" b="0" baseline="0" dirty="0" smtClean="0">
                <a:solidFill>
                  <a:srgbClr val="19388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b="0" baseline="0" dirty="0" err="1" smtClean="0">
                <a:solidFill>
                  <a:srgbClr val="19388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від</a:t>
            </a:r>
            <a:r>
              <a:rPr lang="ru-RU" sz="2000" b="0" baseline="0" dirty="0" smtClean="0">
                <a:solidFill>
                  <a:srgbClr val="19388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b="0" baseline="0" dirty="0" err="1" smtClean="0">
                <a:solidFill>
                  <a:srgbClr val="19388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терміну</a:t>
            </a:r>
            <a:r>
              <a:rPr lang="ru-RU" sz="2000" b="0" baseline="0" dirty="0" smtClean="0">
                <a:solidFill>
                  <a:srgbClr val="19388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контракту)</a:t>
            </a:r>
            <a:r>
              <a:rPr lang="ru-RU" sz="2000" b="0" dirty="0" smtClean="0">
                <a:solidFill>
                  <a:srgbClr val="19388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sz="2000" b="0" dirty="0">
              <a:solidFill>
                <a:srgbClr val="19388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c:rich>
      </c:tx>
      <c:layout>
        <c:manualLayout>
          <c:xMode val="edge"/>
          <c:yMode val="edge"/>
          <c:x val="0.13532816601049868"/>
          <c:y val="0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spPr>
            <a:ln w="28575" cap="rnd">
              <a:solidFill>
                <a:srgbClr val="193888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rgbClr val="193888"/>
                </a:solidFill>
              </a:ln>
              <a:effectLst/>
            </c:spPr>
          </c:marker>
          <c:dPt>
            <c:idx val="5"/>
            <c:marker>
              <c:symbol val="circle"/>
              <c:size val="10"/>
              <c:spPr>
                <a:solidFill>
                  <a:schemeClr val="accent1"/>
                </a:solidFill>
                <a:ln w="9525">
                  <a:solidFill>
                    <a:srgbClr val="193888"/>
                  </a:solidFill>
                </a:ln>
                <a:effectLst/>
              </c:spPr>
            </c:marker>
            <c:bubble3D val="0"/>
          </c:dPt>
          <c:dLbls>
            <c:dLbl>
              <c:idx val="6"/>
              <c:layout>
                <c:manualLayout>
                  <c:x val="-3.2691847112860967E-2"/>
                  <c:y val="4.9404562867076084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7"/>
              <c:layout>
                <c:manualLayout>
                  <c:x val="-3.7471374671916011E-2"/>
                  <c:y val="3.906195609457748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8"/>
              <c:layout>
                <c:manualLayout>
                  <c:x val="-4.0596374671916166E-2"/>
                  <c:y val="3.1143992021352318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9"/>
              <c:layout>
                <c:manualLayout>
                  <c:x val="-3.8513041338582681E-2"/>
                  <c:y val="4.434059881006093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0"/>
              <c:layout>
                <c:manualLayout>
                  <c:x val="-3.8513041338582681E-2"/>
                  <c:y val="4.4340598810060833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1"/>
              <c:layout>
                <c:manualLayout>
                  <c:x val="-2.4244832677165356E-2"/>
                  <c:y val="4.1701277452319108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ru-RU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Зерновози!$G$94:$R$94</c:f>
              <c:numCache>
                <c:formatCode>0.00</c:formatCode>
                <c:ptCount val="12"/>
                <c:pt idx="0">
                  <c:v>856.52600000000018</c:v>
                </c:pt>
                <c:pt idx="1">
                  <c:v>840.95280000000014</c:v>
                </c:pt>
                <c:pt idx="2">
                  <c:v>825.3796000000001</c:v>
                </c:pt>
                <c:pt idx="3">
                  <c:v>809.80640000000005</c:v>
                </c:pt>
                <c:pt idx="4">
                  <c:v>794.23320000000001</c:v>
                </c:pt>
                <c:pt idx="5" formatCode="General">
                  <c:v>778.66</c:v>
                </c:pt>
                <c:pt idx="6">
                  <c:v>746.21583333333331</c:v>
                </c:pt>
                <c:pt idx="7">
                  <c:v>713.77166666666665</c:v>
                </c:pt>
                <c:pt idx="8">
                  <c:v>681.32749999999999</c:v>
                </c:pt>
                <c:pt idx="9">
                  <c:v>648.88333333333333</c:v>
                </c:pt>
                <c:pt idx="10">
                  <c:v>616.43916666666667</c:v>
                </c:pt>
                <c:pt idx="11">
                  <c:v>583.995</c:v>
                </c:pt>
              </c:numCache>
            </c:numRef>
          </c:val>
          <c:smooth val="0"/>
        </c:ser>
        <c:dLbls>
          <c:dLblPos val="t"/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-1968757376"/>
        <c:axId val="-1968760096"/>
      </c:lineChart>
      <c:catAx>
        <c:axId val="-1968757376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uk-UA" sz="1800" b="1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Місяць</a:t>
                </a:r>
                <a:endParaRPr lang="uk-UA" b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ru-RU"/>
            </a:p>
          </c:txPr>
        </c:title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ru-RU"/>
          </a:p>
        </c:txPr>
        <c:crossAx val="-1968760096"/>
        <c:crossesAt val="778.66"/>
        <c:auto val="1"/>
        <c:lblAlgn val="ctr"/>
        <c:lblOffset val="100"/>
        <c:noMultiLvlLbl val="0"/>
      </c:catAx>
      <c:valAx>
        <c:axId val="-1968760096"/>
        <c:scaling>
          <c:orientation val="minMax"/>
          <c:min val="55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ru-RU" sz="1800" b="1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Ставка, </a:t>
                </a:r>
                <a:r>
                  <a:rPr lang="ru-RU" sz="1800" b="1" dirty="0" err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грн</a:t>
                </a:r>
                <a:endParaRPr lang="ru-RU" sz="1800" b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ru-RU"/>
            </a:p>
          </c:txPr>
        </c:title>
        <c:numFmt formatCode="0.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ru-RU"/>
          </a:p>
        </c:txPr>
        <c:crossAx val="-1968757376"/>
        <c:crosses val="autoZero"/>
        <c:crossBetween val="between"/>
        <c:majorUnit val="50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  <c:userShapes r:id="rId4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3600" b="1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ru-RU" sz="3600" b="1" dirty="0" err="1" smtClean="0">
                <a:solidFill>
                  <a:srgbClr val="193888"/>
                </a:solidFill>
              </a:rPr>
              <a:t>Напіввагони</a:t>
            </a:r>
            <a:endParaRPr lang="ru-RU" sz="3600" b="1" dirty="0" smtClean="0">
              <a:solidFill>
                <a:srgbClr val="193888"/>
              </a:solidFill>
            </a:endParaRPr>
          </a:p>
          <a:p>
            <a:pPr>
              <a:defRPr sz="3600" b="1">
                <a:solidFill>
                  <a:schemeClr val="tx1"/>
                </a:solidFill>
              </a:defRPr>
            </a:pPr>
            <a:r>
              <a:rPr lang="ru-RU" sz="2000" b="0" dirty="0" smtClean="0">
                <a:solidFill>
                  <a:srgbClr val="193888"/>
                </a:solidFill>
              </a:rPr>
              <a:t>(</a:t>
            </a:r>
            <a:r>
              <a:rPr lang="ru-RU" sz="2000" b="0" dirty="0" err="1" smtClean="0">
                <a:solidFill>
                  <a:srgbClr val="193888"/>
                </a:solidFill>
              </a:rPr>
              <a:t>ціна</a:t>
            </a:r>
            <a:r>
              <a:rPr lang="ru-RU" sz="2000" b="0" dirty="0" smtClean="0">
                <a:solidFill>
                  <a:srgbClr val="193888"/>
                </a:solidFill>
              </a:rPr>
              <a:t> в </a:t>
            </a:r>
            <a:r>
              <a:rPr lang="ru-RU" sz="2000" b="0" dirty="0" err="1" smtClean="0">
                <a:solidFill>
                  <a:srgbClr val="193888"/>
                </a:solidFill>
              </a:rPr>
              <a:t>залежності</a:t>
            </a:r>
            <a:r>
              <a:rPr lang="ru-RU" sz="2000" b="0" dirty="0" smtClean="0">
                <a:solidFill>
                  <a:srgbClr val="193888"/>
                </a:solidFill>
              </a:rPr>
              <a:t> </a:t>
            </a:r>
            <a:r>
              <a:rPr lang="ru-RU" sz="2000" b="0" dirty="0" err="1" smtClean="0">
                <a:solidFill>
                  <a:srgbClr val="193888"/>
                </a:solidFill>
              </a:rPr>
              <a:t>від</a:t>
            </a:r>
            <a:r>
              <a:rPr lang="ru-RU" sz="2000" b="0" dirty="0" smtClean="0">
                <a:solidFill>
                  <a:srgbClr val="193888"/>
                </a:solidFill>
              </a:rPr>
              <a:t> </a:t>
            </a:r>
            <a:r>
              <a:rPr lang="ru-RU" sz="2000" b="0" dirty="0" err="1" smtClean="0">
                <a:solidFill>
                  <a:srgbClr val="193888"/>
                </a:solidFill>
              </a:rPr>
              <a:t>терміну</a:t>
            </a:r>
            <a:r>
              <a:rPr lang="ru-RU" sz="2000" b="0" baseline="0" dirty="0" smtClean="0">
                <a:solidFill>
                  <a:srgbClr val="193888"/>
                </a:solidFill>
              </a:rPr>
              <a:t> контракту)</a:t>
            </a:r>
            <a:r>
              <a:rPr lang="ru-RU" sz="2000" b="0" dirty="0" smtClean="0">
                <a:solidFill>
                  <a:srgbClr val="193888"/>
                </a:solidFill>
              </a:rPr>
              <a:t> </a:t>
            </a:r>
            <a:endParaRPr lang="ru-RU" sz="2000" b="0" dirty="0">
              <a:solidFill>
                <a:srgbClr val="193888"/>
              </a:solidFill>
            </a:endParaRPr>
          </a:p>
        </c:rich>
      </c:tx>
      <c:layout>
        <c:manualLayout>
          <c:xMode val="edge"/>
          <c:yMode val="edge"/>
          <c:x val="0.28973278340207476"/>
          <c:y val="0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3600" b="1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>
        <c:manualLayout>
          <c:layoutTarget val="inner"/>
          <c:xMode val="edge"/>
          <c:yMode val="edge"/>
          <c:x val="0.10102220555763863"/>
          <c:y val="4.8335619422566145E-2"/>
          <c:w val="0.88190367870682829"/>
          <c:h val="0.92629223846801001"/>
        </c:manualLayout>
      </c:layout>
      <c:lineChart>
        <c:grouping val="standard"/>
        <c:varyColors val="0"/>
        <c:ser>
          <c:idx val="0"/>
          <c:order val="0"/>
          <c:spPr>
            <a:ln w="28575" cap="rnd">
              <a:solidFill>
                <a:srgbClr val="193888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rgbClr val="193888"/>
                </a:solidFill>
              </a:ln>
              <a:effectLst/>
            </c:spPr>
          </c:marker>
          <c:dPt>
            <c:idx val="6"/>
            <c:marker>
              <c:symbol val="circle"/>
              <c:size val="10"/>
              <c:spPr>
                <a:solidFill>
                  <a:schemeClr val="accent1"/>
                </a:solidFill>
                <a:ln w="9525">
                  <a:solidFill>
                    <a:srgbClr val="193888"/>
                  </a:solidFill>
                </a:ln>
                <a:effectLst/>
              </c:spPr>
            </c:marker>
            <c:bubble3D val="0"/>
          </c:dPt>
          <c:dLbls>
            <c:dLbl>
              <c:idx val="7"/>
              <c:layout>
                <c:manualLayout>
                  <c:x val="-5.6438238188976378E-2"/>
                  <c:y val="5.5747187769993913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8"/>
              <c:layout>
                <c:manualLayout>
                  <c:x val="-5.3557332677165358E-2"/>
                  <c:y val="5.398651568883126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9"/>
              <c:layout>
                <c:manualLayout>
                  <c:x val="-5.6682332677165354E-2"/>
                  <c:y val="5.917939433043963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0"/>
              <c:layout>
                <c:manualLayout>
                  <c:x val="-6.9182332677165351E-2"/>
                  <c:y val="4.1004319084810337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1"/>
              <c:layout>
                <c:manualLayout>
                  <c:x val="-1.1458333333333333E-2"/>
                  <c:y val="4.8793637047222796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Напіввагони!$G$109:$R$109</c:f>
              <c:numCache>
                <c:formatCode>0.00</c:formatCode>
                <c:ptCount val="12"/>
                <c:pt idx="0">
                  <c:v>758.28500000000031</c:v>
                </c:pt>
                <c:pt idx="1">
                  <c:v>746.79583333333358</c:v>
                </c:pt>
                <c:pt idx="2">
                  <c:v>735.30666666666684</c:v>
                </c:pt>
                <c:pt idx="3">
                  <c:v>723.81750000000011</c:v>
                </c:pt>
                <c:pt idx="4">
                  <c:v>712.32833333333338</c:v>
                </c:pt>
                <c:pt idx="5">
                  <c:v>700.83916666666664</c:v>
                </c:pt>
                <c:pt idx="6">
                  <c:v>689.35</c:v>
                </c:pt>
                <c:pt idx="7">
                  <c:v>660.6270833333333</c:v>
                </c:pt>
                <c:pt idx="8">
                  <c:v>631.9041666666667</c:v>
                </c:pt>
                <c:pt idx="9">
                  <c:v>603.18125000000009</c:v>
                </c:pt>
                <c:pt idx="10">
                  <c:v>574.45833333333348</c:v>
                </c:pt>
                <c:pt idx="11">
                  <c:v>545.73541666666688</c:v>
                </c:pt>
              </c:numCache>
            </c:numRef>
          </c:val>
          <c:smooth val="0"/>
        </c:ser>
        <c:dLbls>
          <c:dLblPos val="t"/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-1968756832"/>
        <c:axId val="-1968751936"/>
      </c:lineChart>
      <c:catAx>
        <c:axId val="-1968756832"/>
        <c:scaling>
          <c:orientation val="minMax"/>
        </c:scaling>
        <c:delete val="0"/>
        <c:axPos val="b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-1968751936"/>
        <c:crossesAt val="689.34999999999991"/>
        <c:auto val="1"/>
        <c:lblAlgn val="ctr"/>
        <c:lblOffset val="100"/>
        <c:noMultiLvlLbl val="0"/>
      </c:catAx>
      <c:valAx>
        <c:axId val="-1968751936"/>
        <c:scaling>
          <c:orientation val="minMax"/>
          <c:min val="5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-1968756832"/>
        <c:crossesAt val="1"/>
        <c:crossBetween val="midCat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  <c:userShapes r:id="rId4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_rels/drawing2.xml.rels><?xml version="1.0" encoding="UTF-8" standalone="yes"?>
<Relationships xmlns="http://schemas.openxmlformats.org/package/2006/relationships"><Relationship Id="rId1" Type="http://schemas.openxmlformats.org/officeDocument/2006/relationships/image" Target="../media/image8.png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0.62702</cdr:x>
      <cdr:y>0.01026</cdr:y>
    </cdr:from>
    <cdr:to>
      <cdr:x>0.81257</cdr:x>
      <cdr:y>0.13461</cdr:y>
    </cdr:to>
    <cdr:sp macro="" textlink="">
      <cdr:nvSpPr>
        <cdr:cNvPr id="4" name="TextBox 11"/>
        <cdr:cNvSpPr txBox="1"/>
      </cdr:nvSpPr>
      <cdr:spPr>
        <a:xfrm xmlns:a="http://schemas.openxmlformats.org/drawingml/2006/main">
          <a:off x="7644605" y="50800"/>
          <a:ext cx="2262188" cy="615553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en-US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>
            <a:defRPr sz="1400" b="0" i="0" u="none" strike="noStrike" kern="1200" spc="0" baseline="0">
              <a:solidFill>
                <a:prstClr val="black">
                  <a:lumMod val="65000"/>
                  <a:lumOff val="35000"/>
                </a:prstClr>
              </a:solidFill>
              <a:latin typeface="+mn-lt"/>
              <a:ea typeface="+mn-ea"/>
              <a:cs typeface="+mn-cs"/>
            </a:defRPr>
          </a:pPr>
          <a:r>
            <a:rPr lang="uk-UA" sz="1600" b="1" dirty="0">
              <a:solidFill>
                <a:srgbClr val="193888"/>
              </a:solidFill>
              <a:latin typeface="Arial" panose="020B0604020202020204" pitchFamily="34" charset="0"/>
              <a:cs typeface="Arial" panose="020B0604020202020204" pitchFamily="34" charset="0"/>
            </a:rPr>
            <a:t>Сьогоднішня ціна</a:t>
          </a:r>
        </a:p>
        <a:p xmlns:a="http://schemas.openxmlformats.org/drawingml/2006/main">
          <a:pPr algn="ctr"/>
          <a:r>
            <a:rPr lang="uk-UA" b="1" dirty="0" smtClean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rPr>
            <a:t>1136 грн</a:t>
          </a:r>
          <a:endParaRPr lang="ru-RU" b="1" dirty="0">
            <a:solidFill>
              <a:srgbClr val="FF0000"/>
            </a:solidFill>
            <a:latin typeface="Arial" panose="020B0604020202020204" pitchFamily="34" charset="0"/>
            <a:cs typeface="Arial" panose="020B0604020202020204" pitchFamily="34" charset="0"/>
          </a:endParaRP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8.33229E-8</cdr:x>
      <cdr:y>0.38415</cdr:y>
    </cdr:from>
    <cdr:to>
      <cdr:x>0.04115</cdr:x>
      <cdr:y>0.75275</cdr:y>
    </cdr:to>
    <cdr:pic>
      <cdr:nvPicPr>
        <cdr:cNvPr id="2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 rot="16200000">
          <a:off x="-539541" y="2178792"/>
          <a:ext cx="1572904" cy="493819"/>
        </a:xfrm>
        <a:prstGeom xmlns:a="http://schemas.openxmlformats.org/drawingml/2006/main" prst="rect">
          <a:avLst/>
        </a:prstGeom>
      </cdr:spPr>
    </cdr:pic>
  </cdr:relSizeAnchor>
</c:userShap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84790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D53F323-CF6F-4596-AD59-A1B22DDD854F}" type="datetimeFigureOut">
              <a:rPr lang="en-US" smtClean="0"/>
              <a:t>4/1/2020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FB8C7AB-0665-428A-8EB9-897D529C2B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35117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79FA4A7-1203-4452-BCF5-48F69A5E8D49}" type="datetimeFigureOut">
              <a:rPr lang="en-US" smtClean="0"/>
              <a:t>4/1/2020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0128BE1-A01D-49A1-8739-6D31121566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41519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63328" y="2309719"/>
            <a:ext cx="6209072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79FA4A7-1203-4452-BCF5-48F69A5E8D49}" type="datetimeFigureOut">
              <a:rPr lang="en-US" smtClean="0"/>
              <a:t>4/1/2020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0128BE1-A01D-49A1-8739-6D31121566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93217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EEFE451-25CE-49D3-B4DE-0363363EF824}" type="datetimeFigureOut">
              <a:rPr lang="en-US" smtClean="0"/>
              <a:t>4/1/2020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3BC9670-227A-4800-A36F-83282A7CBB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59715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EEFE451-25CE-49D3-B4DE-0363363EF824}" type="datetimeFigureOut">
              <a:rPr lang="en-US" smtClean="0"/>
              <a:t>4/1/2020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3BC9670-227A-4800-A36F-83282A7CBB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80229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057DF7-F8C1-408E-8B93-7E7B5C140B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73219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1123" y="365126"/>
            <a:ext cx="8455983" cy="1205316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61123" y="1825625"/>
            <a:ext cx="10827147" cy="395661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45070" y="365126"/>
            <a:ext cx="2743200" cy="365125"/>
          </a:xfrm>
        </p:spPr>
        <p:txBody>
          <a:bodyPr/>
          <a:lstStyle/>
          <a:p>
            <a:fld id="{AFB8C7AB-0665-428A-8EB9-897D529C2B17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Rectangle 7"/>
          <p:cNvSpPr/>
          <p:nvPr userDrawn="1"/>
        </p:nvSpPr>
        <p:spPr>
          <a:xfrm>
            <a:off x="10512344" y="6171684"/>
            <a:ext cx="108350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srgbClr val="193888"/>
                </a:solidFill>
              </a:rPr>
              <a:t>uz.gov.ua</a:t>
            </a:r>
            <a:endParaRPr lang="en-US" b="1" dirty="0">
              <a:solidFill>
                <a:srgbClr val="19388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75420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3.emf"/><Relationship Id="rId4" Type="http://schemas.openxmlformats.org/officeDocument/2006/relationships/image" Target="../media/image2.emf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theme" Target="../theme/theme3.xml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4.png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theme" Target="../theme/theme4.xml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0" y="5615061"/>
            <a:ext cx="10972800" cy="1256386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365125"/>
            <a:ext cx="9049871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1825625"/>
            <a:ext cx="9049871" cy="323046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91246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rgbClr val="193888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rgbClr val="193888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rgbClr val="193888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rgbClr val="193888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193888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193888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19388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-453731" y="0"/>
            <a:ext cx="10033531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71658" y="4399242"/>
            <a:ext cx="6209072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8" name="Rectangle 7"/>
          <p:cNvSpPr/>
          <p:nvPr userDrawn="1"/>
        </p:nvSpPr>
        <p:spPr>
          <a:xfrm>
            <a:off x="10285670" y="5955176"/>
            <a:ext cx="1286634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200" b="1" dirty="0" smtClean="0">
                <a:solidFill>
                  <a:schemeClr val="bg1"/>
                </a:solidFill>
              </a:rPr>
              <a:t>uz.gov.ua</a:t>
            </a:r>
            <a:endParaRPr lang="en-US" sz="2200" b="1" dirty="0">
              <a:solidFill>
                <a:schemeClr val="bg1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9971345" y="667266"/>
            <a:ext cx="1675101" cy="6131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48945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3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6000" b="1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19388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5552295" y="-164097"/>
            <a:ext cx="6617294" cy="7048991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2906619"/>
            <a:ext cx="6463553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4367119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87757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  <p:sldLayoutId id="2147483656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b="1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bg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61123" y="365126"/>
            <a:ext cx="8966971" cy="12053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61123" y="1825625"/>
            <a:ext cx="10692677" cy="395661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38328" y="365126"/>
            <a:ext cx="5154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193888"/>
                </a:solidFill>
              </a:defRPr>
            </a:lvl1pPr>
          </a:lstStyle>
          <a:p>
            <a:fld id="{20057DF7-F8C1-408E-8B93-7E7B5C140B97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-947408" y="6231312"/>
            <a:ext cx="4566300" cy="640135"/>
          </a:xfrm>
          <a:prstGeom prst="rect">
            <a:avLst/>
          </a:prstGeom>
        </p:spPr>
      </p:pic>
      <p:sp>
        <p:nvSpPr>
          <p:cNvPr id="7" name="Rectangle 6"/>
          <p:cNvSpPr/>
          <p:nvPr userDrawn="1"/>
        </p:nvSpPr>
        <p:spPr>
          <a:xfrm>
            <a:off x="10355460" y="6171684"/>
            <a:ext cx="108350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srgbClr val="193888"/>
                </a:solidFill>
              </a:rPr>
              <a:t>uz.gov.ua</a:t>
            </a:r>
            <a:endParaRPr lang="en-US" b="1" dirty="0">
              <a:solidFill>
                <a:srgbClr val="19388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09771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rgbClr val="193888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rgbClr val="193888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rgbClr val="193888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rgbClr val="193888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193888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193888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9388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967999" y="6324600"/>
            <a:ext cx="1709402" cy="533400"/>
          </a:xfrm>
        </p:spPr>
        <p:txBody>
          <a:bodyPr>
            <a:normAutofit/>
          </a:bodyPr>
          <a:lstStyle/>
          <a:p>
            <a:pPr algn="l"/>
            <a:r>
              <a:rPr lang="uk-UA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Київ, 2020</a:t>
            </a:r>
            <a:endParaRPr lang="en-US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855998" y="3644900"/>
            <a:ext cx="6637361" cy="658045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77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uk-UA" sz="4800" dirty="0" smtClean="0">
                <a:latin typeface="Arial" panose="020B0604020202020204" pitchFamily="34" charset="0"/>
                <a:cs typeface="Arial" panose="020B0604020202020204" pitchFamily="34" charset="0"/>
              </a:rPr>
              <a:t>Довгострокові контракти</a:t>
            </a:r>
            <a:endParaRPr lang="en-US" sz="4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44594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1016000"/>
          </a:xfrm>
        </p:spPr>
        <p:txBody>
          <a:bodyPr>
            <a:normAutofit/>
          </a:bodyPr>
          <a:lstStyle/>
          <a:p>
            <a:pPr algn="ctr"/>
            <a:r>
              <a:rPr lang="uk-UA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Зараз – не </a:t>
            </a:r>
            <a:r>
              <a:rPr lang="uk-UA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певно, дорого, не </a:t>
            </a:r>
            <a:r>
              <a:rPr lang="uk-UA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гнучко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ctangle 4"/>
          <p:cNvSpPr/>
          <p:nvPr/>
        </p:nvSpPr>
        <p:spPr>
          <a:xfrm>
            <a:off x="11890314" y="6480434"/>
            <a:ext cx="3016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srgbClr val="193888"/>
                </a:solidFill>
              </a:rPr>
              <a:t>1</a:t>
            </a:r>
            <a:endParaRPr lang="en-US" b="1" dirty="0">
              <a:solidFill>
                <a:srgbClr val="193888"/>
              </a:solidFill>
            </a:endParaRPr>
          </a:p>
        </p:txBody>
      </p:sp>
      <p:sp>
        <p:nvSpPr>
          <p:cNvPr id="5" name="Подзаголовок 2"/>
          <p:cNvSpPr txBox="1">
            <a:spLocks/>
          </p:cNvSpPr>
          <p:nvPr/>
        </p:nvSpPr>
        <p:spPr>
          <a:xfrm>
            <a:off x="524124" y="1358899"/>
            <a:ext cx="11143752" cy="38608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indent="-228600" algn="just">
              <a:buFont typeface="Arial" panose="020B0604020202020204" pitchFamily="34" charset="0"/>
              <a:buChar char="•"/>
            </a:pPr>
            <a:r>
              <a:rPr lang="uk-UA" sz="2800" dirty="0">
                <a:solidFill>
                  <a:srgbClr val="19388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Вартість надання послуг у вагонах УЗ вища від </a:t>
            </a:r>
            <a:r>
              <a:rPr lang="uk-UA" sz="2800" dirty="0" smtClean="0">
                <a:solidFill>
                  <a:srgbClr val="19388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ринкової.</a:t>
            </a:r>
            <a:endParaRPr lang="uk-UA" sz="2800" dirty="0">
              <a:solidFill>
                <a:srgbClr val="19388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28600" indent="-228600" algn="just">
              <a:buFont typeface="Arial" panose="020B0604020202020204" pitchFamily="34" charset="0"/>
              <a:buChar char="•"/>
            </a:pPr>
            <a:endParaRPr lang="uk-UA" sz="2800" dirty="0">
              <a:solidFill>
                <a:srgbClr val="19388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28600" indent="-228600" algn="just">
              <a:buFont typeface="Arial" panose="020B0604020202020204" pitchFamily="34" charset="0"/>
              <a:buChar char="•"/>
            </a:pPr>
            <a:r>
              <a:rPr lang="uk-UA" sz="2800" dirty="0">
                <a:solidFill>
                  <a:srgbClr val="19388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Послуги надаються на кожне перевезення </a:t>
            </a:r>
            <a:r>
              <a:rPr lang="uk-UA" sz="2800" dirty="0" smtClean="0">
                <a:solidFill>
                  <a:srgbClr val="19388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окремо. Великі операційні витрати з обох сторін.</a:t>
            </a:r>
          </a:p>
          <a:p>
            <a:pPr algn="just"/>
            <a:endParaRPr lang="uk-UA" sz="2800" dirty="0" smtClean="0">
              <a:solidFill>
                <a:srgbClr val="19388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28600" indent="-228600" algn="just">
              <a:buFont typeface="Arial" panose="020B0604020202020204" pitchFamily="34" charset="0"/>
              <a:buChar char="•"/>
            </a:pPr>
            <a:r>
              <a:rPr lang="uk-UA" sz="2800" dirty="0" smtClean="0">
                <a:solidFill>
                  <a:srgbClr val="19388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Відсутність гарантії </a:t>
            </a:r>
            <a:r>
              <a:rPr lang="uk-UA" sz="2800" dirty="0">
                <a:solidFill>
                  <a:srgbClr val="19388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 середню перспективу у одержанні рухомого складу від </a:t>
            </a:r>
            <a:r>
              <a:rPr lang="uk-UA" sz="2800" dirty="0" smtClean="0">
                <a:solidFill>
                  <a:srgbClr val="19388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УЗ та розуміння очікуваних витрат на логістику.</a:t>
            </a:r>
          </a:p>
        </p:txBody>
      </p:sp>
      <p:sp>
        <p:nvSpPr>
          <p:cNvPr id="6" name="Подзаголовок 2"/>
          <p:cNvSpPr txBox="1">
            <a:spLocks/>
          </p:cNvSpPr>
          <p:nvPr/>
        </p:nvSpPr>
        <p:spPr>
          <a:xfrm>
            <a:off x="-5873156" y="6665100"/>
            <a:ext cx="5649238" cy="447697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rgbClr val="193888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193888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193888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193888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193888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uk-UA" dirty="0" smtClean="0"/>
          </a:p>
          <a:p>
            <a:endParaRPr lang="uk-UA" dirty="0" smtClean="0"/>
          </a:p>
          <a:p>
            <a:endParaRPr lang="uk-UA" dirty="0" smtClean="0"/>
          </a:p>
          <a:p>
            <a:endParaRPr lang="ru-RU" dirty="0"/>
          </a:p>
        </p:txBody>
      </p:sp>
      <p:cxnSp>
        <p:nvCxnSpPr>
          <p:cNvPr id="4" name="Прямая соединительная линия 3"/>
          <p:cNvCxnSpPr/>
          <p:nvPr/>
        </p:nvCxnSpPr>
        <p:spPr>
          <a:xfrm>
            <a:off x="0" y="1016001"/>
            <a:ext cx="12192000" cy="0"/>
          </a:xfrm>
          <a:prstGeom prst="line">
            <a:avLst/>
          </a:prstGeom>
          <a:ln>
            <a:solidFill>
              <a:srgbClr val="19388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207208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 noGrp="1"/>
          </p:cNvSpPr>
          <p:nvPr>
            <p:ph type="title"/>
          </p:nvPr>
        </p:nvSpPr>
        <p:spPr>
          <a:xfrm>
            <a:off x="0" y="1"/>
            <a:ext cx="11802532" cy="673100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uk-UA" sz="4400" dirty="0">
                <a:solidFill>
                  <a:srgbClr val="19388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Робимо - </a:t>
            </a:r>
            <a:r>
              <a:rPr lang="uk-UA" sz="4400" dirty="0" err="1" smtClean="0">
                <a:solidFill>
                  <a:srgbClr val="19388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гнучко</a:t>
            </a:r>
            <a:r>
              <a:rPr lang="uk-UA" sz="4400" dirty="0" smtClean="0">
                <a:solidFill>
                  <a:srgbClr val="19388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uk-UA" sz="4400" dirty="0">
                <a:solidFill>
                  <a:srgbClr val="19388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гарантовано, </a:t>
            </a:r>
            <a:r>
              <a:rPr lang="uk-UA" sz="4400" dirty="0" smtClean="0">
                <a:solidFill>
                  <a:srgbClr val="19388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дешевше. </a:t>
            </a:r>
            <a:endParaRPr lang="uk-UA" sz="4400" dirty="0">
              <a:solidFill>
                <a:srgbClr val="193888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Подзаголовок 2"/>
          <p:cNvSpPr txBox="1">
            <a:spLocks/>
          </p:cNvSpPr>
          <p:nvPr/>
        </p:nvSpPr>
        <p:spPr>
          <a:xfrm>
            <a:off x="-6627887" y="1942194"/>
            <a:ext cx="6212114" cy="3932995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l">
              <a:buFont typeface="Wingdings" panose="05000000000000000000" pitchFamily="2" charset="2"/>
              <a:buChar char="ü"/>
            </a:pPr>
            <a:r>
              <a:rPr lang="uk-UA" dirty="0" smtClean="0"/>
              <a:t>Вартість послуги буде дешевшою до 60%  від розрахункової згідно порядку</a:t>
            </a:r>
          </a:p>
          <a:p>
            <a:pPr marL="342900" indent="-342900" algn="l">
              <a:buFont typeface="Wingdings" panose="05000000000000000000" pitchFamily="2" charset="2"/>
              <a:buChar char="ü"/>
            </a:pPr>
            <a:r>
              <a:rPr lang="uk-UA" dirty="0" smtClean="0"/>
              <a:t>Послуга фіксуватиметься за клієнтом на строк до 12 місяців та буде гарантованою </a:t>
            </a:r>
            <a:r>
              <a:rPr lang="uk-UA" dirty="0" err="1" smtClean="0"/>
              <a:t>зеркальною</a:t>
            </a:r>
            <a:r>
              <a:rPr lang="uk-UA" dirty="0" smtClean="0"/>
              <a:t> відповідальністю УЗ</a:t>
            </a:r>
          </a:p>
          <a:p>
            <a:pPr marL="342900" indent="-342900" algn="l">
              <a:buFont typeface="Wingdings" panose="05000000000000000000" pitchFamily="2" charset="2"/>
              <a:buChar char="ü"/>
            </a:pPr>
            <a:endParaRPr lang="uk-UA" dirty="0" smtClean="0"/>
          </a:p>
          <a:p>
            <a:pPr marL="342900" indent="-342900" algn="l">
              <a:buFont typeface="Wingdings" panose="05000000000000000000" pitchFamily="2" charset="2"/>
              <a:buChar char="ü"/>
            </a:pPr>
            <a:r>
              <a:rPr lang="uk-UA" dirty="0" smtClean="0"/>
              <a:t>Чим довший період користування послугою ,  тим нижча ціна на кожну операцію. Різниця додатково від 20 до 30%</a:t>
            </a:r>
            <a:endParaRPr lang="uk-UA" dirty="0"/>
          </a:p>
          <a:p>
            <a:pPr marL="342900" indent="-342900" algn="l">
              <a:buFont typeface="Wingdings" panose="05000000000000000000" pitchFamily="2" charset="2"/>
              <a:buChar char="ü"/>
            </a:pPr>
            <a:r>
              <a:rPr lang="uk-UA" dirty="0" smtClean="0"/>
              <a:t>Клієнти </a:t>
            </a:r>
            <a:r>
              <a:rPr lang="uk-UA" dirty="0" err="1" smtClean="0"/>
              <a:t>калібруватимуться</a:t>
            </a:r>
            <a:r>
              <a:rPr lang="uk-UA" dirty="0" smtClean="0"/>
              <a:t> в залежності від обсягів</a:t>
            </a:r>
          </a:p>
          <a:p>
            <a:endParaRPr lang="uk-UA" dirty="0"/>
          </a:p>
          <a:p>
            <a:endParaRPr lang="uk-UA" dirty="0" smtClean="0"/>
          </a:p>
          <a:p>
            <a:endParaRPr lang="uk-UA" dirty="0" smtClean="0"/>
          </a:p>
          <a:p>
            <a:endParaRPr lang="uk-UA" dirty="0" smtClean="0"/>
          </a:p>
          <a:p>
            <a:endParaRPr lang="ru-RU" dirty="0"/>
          </a:p>
        </p:txBody>
      </p:sp>
      <p:sp>
        <p:nvSpPr>
          <p:cNvPr id="6" name="Подзаголовок 2"/>
          <p:cNvSpPr txBox="1">
            <a:spLocks/>
          </p:cNvSpPr>
          <p:nvPr/>
        </p:nvSpPr>
        <p:spPr>
          <a:xfrm>
            <a:off x="13095817" y="1165679"/>
            <a:ext cx="5249332" cy="3932995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 algn="l">
              <a:buFont typeface="Wingdings" panose="05000000000000000000" pitchFamily="2" charset="2"/>
              <a:buChar char="ü"/>
            </a:pPr>
            <a:r>
              <a:rPr lang="uk-UA" dirty="0" smtClean="0"/>
              <a:t>Розподіл відбуватиметься не за ціновим критерієм в межах однієї </a:t>
            </a:r>
            <a:r>
              <a:rPr lang="uk-UA" dirty="0" err="1" smtClean="0"/>
              <a:t>відкаліброваноі</a:t>
            </a:r>
            <a:r>
              <a:rPr lang="uk-UA" dirty="0" smtClean="0"/>
              <a:t> групи а </a:t>
            </a:r>
            <a:r>
              <a:rPr lang="uk-UA" dirty="0" err="1" smtClean="0"/>
              <a:t>пропорційно</a:t>
            </a:r>
            <a:r>
              <a:rPr lang="uk-UA" dirty="0" smtClean="0"/>
              <a:t> до поданих заявок</a:t>
            </a:r>
          </a:p>
          <a:p>
            <a:pPr marL="457200" indent="-457200" algn="l">
              <a:buFont typeface="Wingdings" panose="05000000000000000000" pitchFamily="2" charset="2"/>
              <a:buChar char="ü"/>
            </a:pPr>
            <a:r>
              <a:rPr lang="uk-UA" dirty="0" smtClean="0"/>
              <a:t>За умови використання парку у </a:t>
            </a:r>
            <a:r>
              <a:rPr lang="uk-UA" dirty="0" err="1" smtClean="0"/>
              <a:t>графікових</a:t>
            </a:r>
            <a:r>
              <a:rPr lang="uk-UA" dirty="0" smtClean="0"/>
              <a:t> перевезеннях клієнт отримує гарантію часу доставки , що забезпечується </a:t>
            </a:r>
            <a:r>
              <a:rPr lang="uk-UA" dirty="0" err="1" smtClean="0"/>
              <a:t>зеркальною</a:t>
            </a:r>
            <a:r>
              <a:rPr lang="uk-UA" dirty="0" smtClean="0"/>
              <a:t> відповідальністю УЗ.</a:t>
            </a:r>
          </a:p>
          <a:p>
            <a:pPr marL="457200" indent="-457200" algn="l">
              <a:buFont typeface="Wingdings" panose="05000000000000000000" pitchFamily="2" charset="2"/>
              <a:buChar char="ü"/>
            </a:pPr>
            <a:r>
              <a:rPr lang="uk-UA" dirty="0" smtClean="0"/>
              <a:t>Клієнт з довгим контрактом автоматично отримує </a:t>
            </a:r>
            <a:r>
              <a:rPr lang="uk-UA" dirty="0" err="1" smtClean="0"/>
              <a:t>пріорітет</a:t>
            </a:r>
            <a:r>
              <a:rPr lang="uk-UA" dirty="0" smtClean="0"/>
              <a:t> у розміщенні заявок перед короткостроковими</a:t>
            </a:r>
            <a:endParaRPr lang="uk-UA" dirty="0"/>
          </a:p>
        </p:txBody>
      </p:sp>
      <p:sp>
        <p:nvSpPr>
          <p:cNvPr id="7" name="Rectangle 4"/>
          <p:cNvSpPr/>
          <p:nvPr/>
        </p:nvSpPr>
        <p:spPr>
          <a:xfrm>
            <a:off x="11890314" y="6480434"/>
            <a:ext cx="3016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b="1" dirty="0">
                <a:solidFill>
                  <a:srgbClr val="193888"/>
                </a:solidFill>
              </a:rPr>
              <a:t>2</a:t>
            </a:r>
            <a:endParaRPr lang="en-US" b="1" dirty="0">
              <a:solidFill>
                <a:srgbClr val="193888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7683189" y="839590"/>
            <a:ext cx="435796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400" dirty="0">
                <a:solidFill>
                  <a:srgbClr val="19388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Розрахунки </a:t>
            </a:r>
            <a:r>
              <a:rPr lang="uk-UA" sz="2400" dirty="0">
                <a:solidFill>
                  <a:srgbClr val="19388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 принципом – бери або плати.</a:t>
            </a:r>
            <a:endParaRPr lang="ru-RU" sz="2400" dirty="0">
              <a:solidFill>
                <a:srgbClr val="19388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144943" y="1024255"/>
            <a:ext cx="427795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400" dirty="0">
                <a:solidFill>
                  <a:srgbClr val="19388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 </a:t>
            </a:r>
            <a:r>
              <a:rPr lang="uk-UA" sz="2400" dirty="0">
                <a:solidFill>
                  <a:srgbClr val="19388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більшою відповідальністю. </a:t>
            </a:r>
            <a:endParaRPr lang="ru-RU" sz="2400" dirty="0">
              <a:solidFill>
                <a:srgbClr val="19388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784" y="1003213"/>
            <a:ext cx="562064" cy="503747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21125" y="1003213"/>
            <a:ext cx="562064" cy="503747"/>
          </a:xfrm>
          <a:prstGeom prst="rect">
            <a:avLst/>
          </a:prstGeom>
        </p:spPr>
      </p:pic>
      <p:sp>
        <p:nvSpPr>
          <p:cNvPr id="10" name="Прямоугольник 9"/>
          <p:cNvSpPr/>
          <p:nvPr/>
        </p:nvSpPr>
        <p:spPr>
          <a:xfrm>
            <a:off x="172422" y="1942194"/>
            <a:ext cx="607235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Clr>
                <a:srgbClr val="193888"/>
              </a:buClr>
              <a:buFont typeface="Wingdings" panose="05000000000000000000" pitchFamily="2" charset="2"/>
              <a:buChar char="Ø"/>
            </a:pPr>
            <a:r>
              <a:rPr lang="uk-UA" sz="2400" dirty="0">
                <a:solidFill>
                  <a:srgbClr val="19388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Здешевлення послуги до </a:t>
            </a:r>
            <a:r>
              <a:rPr lang="uk-UA" sz="2400" dirty="0" smtClean="0">
                <a:solidFill>
                  <a:srgbClr val="19388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50</a:t>
            </a:r>
            <a:r>
              <a:rPr lang="uk-UA" sz="2400" dirty="0">
                <a:solidFill>
                  <a:srgbClr val="19388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%  </a:t>
            </a:r>
            <a:endParaRPr lang="uk-UA" sz="2400" dirty="0" smtClean="0">
              <a:solidFill>
                <a:srgbClr val="19388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Clr>
                <a:srgbClr val="193888"/>
              </a:buClr>
            </a:pPr>
            <a:r>
              <a:rPr lang="uk-UA" sz="2400" dirty="0" smtClean="0">
                <a:solidFill>
                  <a:srgbClr val="19388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від </a:t>
            </a:r>
            <a:r>
              <a:rPr lang="uk-UA" sz="2400" dirty="0">
                <a:solidFill>
                  <a:srgbClr val="19388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розрахункової згідно порядку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172422" y="2977592"/>
            <a:ext cx="563329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Clr>
                <a:srgbClr val="193888"/>
              </a:buClr>
              <a:buFont typeface="Wingdings" panose="05000000000000000000" pitchFamily="2" charset="2"/>
              <a:buChar char="Ø"/>
            </a:pPr>
            <a:r>
              <a:rPr lang="uk-UA" sz="2400" dirty="0" smtClean="0">
                <a:solidFill>
                  <a:srgbClr val="19388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Гарантія надання послуги та її вартості на строк до 12 місяців</a:t>
            </a:r>
            <a:endParaRPr lang="uk-UA" sz="2400" dirty="0">
              <a:solidFill>
                <a:srgbClr val="19388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172422" y="4267677"/>
            <a:ext cx="636618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Clr>
                <a:srgbClr val="193888"/>
              </a:buClr>
              <a:buFont typeface="Wingdings" panose="05000000000000000000" pitchFamily="2" charset="2"/>
              <a:buChar char="Ø"/>
            </a:pPr>
            <a:r>
              <a:rPr lang="uk-UA" sz="2400" dirty="0" smtClean="0">
                <a:solidFill>
                  <a:srgbClr val="19388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Довший термін – нижча ціна.</a:t>
            </a:r>
          </a:p>
          <a:p>
            <a:pPr>
              <a:buClr>
                <a:srgbClr val="193888"/>
              </a:buClr>
            </a:pPr>
            <a:r>
              <a:rPr lang="uk-UA" sz="2400" dirty="0">
                <a:solidFill>
                  <a:srgbClr val="19388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uk-UA" sz="2400" dirty="0" smtClean="0">
                <a:solidFill>
                  <a:srgbClr val="19388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Різниця у вартості між строками </a:t>
            </a:r>
          </a:p>
          <a:p>
            <a:pPr>
              <a:buClr>
                <a:srgbClr val="193888"/>
              </a:buClr>
            </a:pPr>
            <a:r>
              <a:rPr lang="uk-UA" sz="2400" dirty="0">
                <a:solidFill>
                  <a:srgbClr val="19388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uk-UA" sz="2400" dirty="0" smtClean="0">
                <a:solidFill>
                  <a:srgbClr val="19388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до 30%.</a:t>
            </a:r>
            <a:endParaRPr lang="uk-UA" sz="2400" dirty="0">
              <a:solidFill>
                <a:srgbClr val="19388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5994400" y="1942193"/>
            <a:ext cx="61976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Clr>
                <a:srgbClr val="193888"/>
              </a:buClr>
              <a:buFont typeface="Wingdings" panose="05000000000000000000" pitchFamily="2" charset="2"/>
              <a:buChar char="Ø"/>
            </a:pPr>
            <a:r>
              <a:rPr lang="uk-UA" sz="2400" dirty="0" smtClean="0">
                <a:solidFill>
                  <a:srgbClr val="19388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Гарантована у термін подача рухомого складу. </a:t>
            </a:r>
            <a:br>
              <a:rPr lang="uk-UA" sz="2400" dirty="0" smtClean="0">
                <a:solidFill>
                  <a:srgbClr val="193888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uk-UA" sz="2400" dirty="0" smtClean="0">
                <a:solidFill>
                  <a:srgbClr val="19388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Гарантія часу доставки на кінцеву станцію при перевезеннях </a:t>
            </a:r>
            <a:r>
              <a:rPr lang="uk-UA" sz="2400" b="1" dirty="0" err="1" smtClean="0">
                <a:solidFill>
                  <a:srgbClr val="19388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графіковми</a:t>
            </a:r>
            <a:r>
              <a:rPr lang="uk-UA" sz="2400" b="1" dirty="0" smtClean="0">
                <a:solidFill>
                  <a:srgbClr val="19388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маршрутами</a:t>
            </a:r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0" y="1670587"/>
            <a:ext cx="12192000" cy="0"/>
          </a:xfrm>
          <a:prstGeom prst="line">
            <a:avLst/>
          </a:prstGeom>
          <a:ln>
            <a:solidFill>
              <a:srgbClr val="19388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Прямоугольник 15"/>
          <p:cNvSpPr/>
          <p:nvPr/>
        </p:nvSpPr>
        <p:spPr>
          <a:xfrm>
            <a:off x="5994400" y="4170049"/>
            <a:ext cx="617395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Clr>
                <a:srgbClr val="193888"/>
              </a:buClr>
              <a:buFont typeface="Wingdings" panose="05000000000000000000" pitchFamily="2" charset="2"/>
              <a:buChar char="Ø"/>
            </a:pPr>
            <a:r>
              <a:rPr lang="uk-UA" sz="2400" dirty="0" smtClean="0">
                <a:solidFill>
                  <a:srgbClr val="19388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Пріоритет у розміщенні заявок перед заявками на короткострокові перевезення</a:t>
            </a:r>
          </a:p>
        </p:txBody>
      </p:sp>
    </p:spTree>
    <p:extLst>
      <p:ext uri="{BB962C8B-B14F-4D97-AF65-F5344CB8AC3E}">
        <p14:creationId xmlns:p14="http://schemas.microsoft.com/office/powerpoint/2010/main" val="8419013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Диаграмма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261839"/>
              </p:ext>
            </p:extLst>
          </p:nvPr>
        </p:nvGraphicFramePr>
        <p:xfrm>
          <a:off x="0" y="0"/>
          <a:ext cx="12192000" cy="495040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9795966"/>
              </p:ext>
            </p:extLst>
          </p:nvPr>
        </p:nvGraphicFramePr>
        <p:xfrm>
          <a:off x="1130297" y="4811843"/>
          <a:ext cx="10399978" cy="6264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809578"/>
                <a:gridCol w="799200"/>
                <a:gridCol w="799200"/>
                <a:gridCol w="799200"/>
                <a:gridCol w="799200"/>
                <a:gridCol w="799200"/>
                <a:gridCol w="799200"/>
                <a:gridCol w="799200"/>
                <a:gridCol w="799200"/>
                <a:gridCol w="799200"/>
                <a:gridCol w="799200"/>
                <a:gridCol w="799200"/>
                <a:gridCol w="799200"/>
              </a:tblGrid>
              <a:tr h="313200"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u="none" strike="noStrike" dirty="0" err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Місяць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anose="020B0604020202020204" pitchFamily="34" charset="0"/>
                      </a:endParaRPr>
                    </a:p>
                  </a:txBody>
                  <a:tcPr marL="7976" marR="7976" marT="797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u="none" strike="noStrike" dirty="0">
                          <a:effectLst/>
                        </a:rPr>
                        <a:t>1</a:t>
                      </a:r>
                      <a:endParaRPr lang="ru-RU" sz="2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976" marR="7976" marT="797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u="none" strike="noStrike" dirty="0">
                          <a:effectLst/>
                        </a:rPr>
                        <a:t>2</a:t>
                      </a:r>
                      <a:endParaRPr lang="ru-RU" sz="2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976" marR="7976" marT="797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u="none" strike="noStrike">
                          <a:effectLst/>
                        </a:rPr>
                        <a:t>3</a:t>
                      </a:r>
                      <a:endParaRPr lang="ru-RU" sz="20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976" marR="7976" marT="797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u="none" strike="noStrike">
                          <a:effectLst/>
                        </a:rPr>
                        <a:t>4</a:t>
                      </a:r>
                      <a:endParaRPr lang="ru-RU" sz="20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976" marR="7976" marT="797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u="none" strike="noStrike">
                          <a:effectLst/>
                        </a:rPr>
                        <a:t>5</a:t>
                      </a:r>
                      <a:endParaRPr lang="ru-RU" sz="20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976" marR="7976" marT="797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u="none" strike="noStrike">
                          <a:effectLst/>
                        </a:rPr>
                        <a:t>6</a:t>
                      </a:r>
                      <a:endParaRPr lang="ru-RU" sz="20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976" marR="7976" marT="797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u="none" strike="noStrike">
                          <a:effectLst/>
                        </a:rPr>
                        <a:t>7</a:t>
                      </a:r>
                      <a:endParaRPr lang="ru-RU" sz="20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976" marR="7976" marT="797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u="none" strike="noStrike">
                          <a:effectLst/>
                        </a:rPr>
                        <a:t>8</a:t>
                      </a:r>
                      <a:endParaRPr lang="ru-RU" sz="20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976" marR="7976" marT="797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u="none" strike="noStrike">
                          <a:effectLst/>
                        </a:rPr>
                        <a:t>9</a:t>
                      </a:r>
                      <a:endParaRPr lang="ru-RU" sz="20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976" marR="7976" marT="797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u="none" strike="noStrike">
                          <a:effectLst/>
                        </a:rPr>
                        <a:t>10</a:t>
                      </a:r>
                      <a:endParaRPr lang="ru-RU" sz="20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976" marR="7976" marT="797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u="none" strike="noStrike">
                          <a:effectLst/>
                        </a:rPr>
                        <a:t>11</a:t>
                      </a:r>
                      <a:endParaRPr lang="ru-RU" sz="20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976" marR="7976" marT="797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u="none" strike="noStrike">
                          <a:effectLst/>
                        </a:rPr>
                        <a:t>12</a:t>
                      </a:r>
                      <a:endParaRPr lang="ru-RU" sz="20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976" marR="7976" marT="797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13200"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Ціна</a:t>
                      </a:r>
                      <a:endParaRPr lang="ru-RU" sz="1600" b="1" i="0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anose="020B0604020202020204" pitchFamily="34" charset="0"/>
                      </a:endParaRPr>
                    </a:p>
                  </a:txBody>
                  <a:tcPr marL="7976" marR="7976" marT="797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u="none" strike="noStrike" dirty="0">
                          <a:effectLst/>
                        </a:rPr>
                        <a:t>856,53</a:t>
                      </a:r>
                      <a:endParaRPr lang="ru-RU" sz="2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976" marR="7976" marT="797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u="none" strike="noStrike" dirty="0">
                          <a:effectLst/>
                        </a:rPr>
                        <a:t>840,95</a:t>
                      </a:r>
                      <a:endParaRPr lang="ru-RU" sz="2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976" marR="7976" marT="797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u="none" strike="noStrike" dirty="0">
                          <a:effectLst/>
                        </a:rPr>
                        <a:t>825,38</a:t>
                      </a:r>
                      <a:endParaRPr lang="ru-RU" sz="2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976" marR="7976" marT="797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u="none" strike="noStrike" dirty="0">
                          <a:effectLst/>
                        </a:rPr>
                        <a:t>809,81</a:t>
                      </a:r>
                      <a:endParaRPr lang="ru-RU" sz="2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976" marR="7976" marT="797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u="none" strike="noStrike" dirty="0">
                          <a:effectLst/>
                        </a:rPr>
                        <a:t>794,23</a:t>
                      </a:r>
                      <a:endParaRPr lang="ru-RU" sz="2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976" marR="7976" marT="797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u="none" strike="noStrike" dirty="0">
                          <a:effectLst/>
                        </a:rPr>
                        <a:t>778,66</a:t>
                      </a:r>
                      <a:endParaRPr lang="ru-RU" sz="2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976" marR="7976" marT="797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u="none" strike="noStrike" dirty="0">
                          <a:effectLst/>
                        </a:rPr>
                        <a:t>746,22</a:t>
                      </a:r>
                      <a:endParaRPr lang="ru-RU" sz="2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976" marR="7976" marT="797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u="none" strike="noStrike" dirty="0">
                          <a:effectLst/>
                        </a:rPr>
                        <a:t>713,77</a:t>
                      </a:r>
                      <a:endParaRPr lang="ru-RU" sz="2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976" marR="7976" marT="797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u="none" strike="noStrike" dirty="0">
                          <a:effectLst/>
                        </a:rPr>
                        <a:t>681,33</a:t>
                      </a:r>
                      <a:endParaRPr lang="ru-RU" sz="2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976" marR="7976" marT="797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u="none" strike="noStrike" dirty="0">
                          <a:effectLst/>
                        </a:rPr>
                        <a:t>648,88</a:t>
                      </a:r>
                      <a:endParaRPr lang="ru-RU" sz="2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976" marR="7976" marT="797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u="none" strike="noStrike" dirty="0">
                          <a:effectLst/>
                        </a:rPr>
                        <a:t>616,44</a:t>
                      </a:r>
                      <a:endParaRPr lang="ru-RU" sz="2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976" marR="7976" marT="797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u="none" strike="noStrike" dirty="0">
                          <a:effectLst/>
                        </a:rPr>
                        <a:t>584,00</a:t>
                      </a:r>
                      <a:endParaRPr lang="ru-RU" sz="2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976" marR="7976" marT="797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6" name="Rectangle 4"/>
          <p:cNvSpPr/>
          <p:nvPr/>
        </p:nvSpPr>
        <p:spPr>
          <a:xfrm>
            <a:off x="11890314" y="6480434"/>
            <a:ext cx="3016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b="1" dirty="0">
                <a:solidFill>
                  <a:srgbClr val="193888"/>
                </a:solidFill>
              </a:rPr>
              <a:t>4</a:t>
            </a:r>
            <a:endParaRPr lang="en-US" b="1" dirty="0">
              <a:solidFill>
                <a:srgbClr val="193888"/>
              </a:solidFill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3"/>
          <a:srcRect l="24147" t="61572" r="63008" b="24264"/>
          <a:stretch/>
        </p:blipFill>
        <p:spPr>
          <a:xfrm>
            <a:off x="10512644" y="0"/>
            <a:ext cx="1679356" cy="1206042"/>
          </a:xfrm>
          <a:prstGeom prst="rect">
            <a:avLst/>
          </a:prstGeom>
        </p:spPr>
      </p:pic>
      <p:cxnSp>
        <p:nvCxnSpPr>
          <p:cNvPr id="11" name="Прямая со стрелкой 10"/>
          <p:cNvCxnSpPr/>
          <p:nvPr/>
        </p:nvCxnSpPr>
        <p:spPr>
          <a:xfrm>
            <a:off x="8724899" y="646331"/>
            <a:ext cx="0" cy="498246"/>
          </a:xfrm>
          <a:prstGeom prst="straightConnector1">
            <a:avLst/>
          </a:prstGeom>
          <a:ln w="57150">
            <a:solidFill>
              <a:srgbClr val="193888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7077076" y="1065330"/>
            <a:ext cx="3667124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 sz="1400" b="0" i="0" u="none" strike="noStrike" kern="1200" spc="0" baseline="0">
                <a:solidFill>
                  <a:prstClr val="black">
                    <a:lumMod val="65000"/>
                    <a:lumOff val="35000"/>
                  </a:prstClr>
                </a:solidFill>
                <a:latin typeface="+mn-lt"/>
                <a:ea typeface="+mn-ea"/>
                <a:cs typeface="+mn-cs"/>
              </a:defRPr>
            </a:pPr>
            <a:r>
              <a:rPr lang="uk-UA" sz="1600" b="1" dirty="0">
                <a:solidFill>
                  <a:srgbClr val="19388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Ціна при 12 місячному контракті</a:t>
            </a:r>
          </a:p>
          <a:p>
            <a:pPr algn="ctr"/>
            <a:r>
              <a:rPr lang="uk-UA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584 </a:t>
            </a:r>
            <a:r>
              <a:rPr lang="uk-UA" b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грн</a:t>
            </a:r>
            <a:endParaRPr lang="ru-RU" b="1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4006144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Диаграмма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00090959"/>
              </p:ext>
            </p:extLst>
          </p:nvPr>
        </p:nvGraphicFramePr>
        <p:xfrm>
          <a:off x="190500" y="1"/>
          <a:ext cx="12001500" cy="48913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15483313"/>
              </p:ext>
            </p:extLst>
          </p:nvPr>
        </p:nvGraphicFramePr>
        <p:xfrm>
          <a:off x="948837" y="4891314"/>
          <a:ext cx="10389290" cy="62429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798890"/>
                <a:gridCol w="799200"/>
                <a:gridCol w="799200"/>
                <a:gridCol w="799200"/>
                <a:gridCol w="799200"/>
                <a:gridCol w="799200"/>
                <a:gridCol w="799200"/>
                <a:gridCol w="799200"/>
                <a:gridCol w="799200"/>
                <a:gridCol w="799200"/>
                <a:gridCol w="799200"/>
                <a:gridCol w="799200"/>
                <a:gridCol w="799200"/>
              </a:tblGrid>
              <a:tr h="296992"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u="none" strike="noStrike" dirty="0" err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</a:rPr>
                        <a:t>Місяць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</a:endParaRPr>
                    </a:p>
                  </a:txBody>
                  <a:tcPr marL="7346" marR="7346" marT="734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u="none" strike="noStrike" dirty="0">
                          <a:effectLst/>
                          <a:latin typeface="+mn-lt"/>
                        </a:rPr>
                        <a:t>1</a:t>
                      </a:r>
                      <a:endParaRPr lang="ru-RU" sz="2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346" marR="7346" marT="734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u="none" strike="noStrike" dirty="0">
                          <a:effectLst/>
                          <a:latin typeface="+mn-lt"/>
                        </a:rPr>
                        <a:t>2</a:t>
                      </a:r>
                      <a:endParaRPr lang="ru-RU" sz="2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346" marR="7346" marT="734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u="none" strike="noStrike" dirty="0">
                          <a:effectLst/>
                          <a:latin typeface="+mn-lt"/>
                        </a:rPr>
                        <a:t>3</a:t>
                      </a:r>
                      <a:endParaRPr lang="ru-RU" sz="2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346" marR="7346" marT="734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u="none" strike="noStrike">
                          <a:effectLst/>
                          <a:latin typeface="+mn-lt"/>
                        </a:rPr>
                        <a:t>4</a:t>
                      </a:r>
                      <a:endParaRPr lang="ru-RU" sz="20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346" marR="7346" marT="734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u="none" strike="noStrike">
                          <a:effectLst/>
                          <a:latin typeface="+mn-lt"/>
                        </a:rPr>
                        <a:t>5</a:t>
                      </a:r>
                      <a:endParaRPr lang="ru-RU" sz="20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346" marR="7346" marT="734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u="none" strike="noStrike">
                          <a:effectLst/>
                          <a:latin typeface="+mn-lt"/>
                        </a:rPr>
                        <a:t>6</a:t>
                      </a:r>
                      <a:endParaRPr lang="ru-RU" sz="20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346" marR="7346" marT="734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u="none" strike="noStrike" dirty="0">
                          <a:effectLst/>
                          <a:latin typeface="+mn-lt"/>
                        </a:rPr>
                        <a:t>7</a:t>
                      </a:r>
                      <a:endParaRPr lang="ru-RU" sz="2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346" marR="7346" marT="734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u="none" strike="noStrike">
                          <a:effectLst/>
                          <a:latin typeface="+mn-lt"/>
                        </a:rPr>
                        <a:t>8</a:t>
                      </a:r>
                      <a:endParaRPr lang="ru-RU" sz="20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346" marR="7346" marT="734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u="none" strike="noStrike">
                          <a:effectLst/>
                          <a:latin typeface="+mn-lt"/>
                        </a:rPr>
                        <a:t>9</a:t>
                      </a:r>
                      <a:endParaRPr lang="ru-RU" sz="20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346" marR="7346" marT="734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u="none" strike="noStrike">
                          <a:effectLst/>
                          <a:latin typeface="+mn-lt"/>
                        </a:rPr>
                        <a:t>10</a:t>
                      </a:r>
                      <a:endParaRPr lang="ru-RU" sz="20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346" marR="7346" marT="734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u="none" strike="noStrike">
                          <a:effectLst/>
                          <a:latin typeface="+mn-lt"/>
                        </a:rPr>
                        <a:t>11</a:t>
                      </a:r>
                      <a:endParaRPr lang="ru-RU" sz="20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346" marR="7346" marT="734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u="none" strike="noStrike">
                          <a:effectLst/>
                          <a:latin typeface="+mn-lt"/>
                        </a:rPr>
                        <a:t>12</a:t>
                      </a:r>
                      <a:endParaRPr lang="ru-RU" sz="20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346" marR="7346" marT="734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96992"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u="none" strike="noStrike" dirty="0" err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</a:rPr>
                        <a:t>Ціна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</a:endParaRPr>
                    </a:p>
                  </a:txBody>
                  <a:tcPr marL="7346" marR="7346" marT="734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u="none" strike="noStrike" dirty="0">
                          <a:effectLst/>
                          <a:latin typeface="+mn-lt"/>
                        </a:rPr>
                        <a:t>758,29</a:t>
                      </a:r>
                      <a:endParaRPr lang="ru-RU" sz="2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346" marR="7346" marT="734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u="none" strike="noStrike">
                          <a:effectLst/>
                          <a:latin typeface="+mn-lt"/>
                        </a:rPr>
                        <a:t>746,80</a:t>
                      </a:r>
                      <a:endParaRPr lang="ru-RU" sz="20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346" marR="7346" marT="734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u="none" strike="noStrike" dirty="0">
                          <a:effectLst/>
                          <a:latin typeface="+mn-lt"/>
                        </a:rPr>
                        <a:t>735,31</a:t>
                      </a:r>
                      <a:endParaRPr lang="ru-RU" sz="2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346" marR="7346" marT="734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u="none" strike="noStrike" dirty="0">
                          <a:effectLst/>
                          <a:latin typeface="+mn-lt"/>
                        </a:rPr>
                        <a:t>723,82</a:t>
                      </a:r>
                      <a:endParaRPr lang="ru-RU" sz="2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346" marR="7346" marT="734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u="none" strike="noStrike" dirty="0">
                          <a:effectLst/>
                          <a:latin typeface="+mn-lt"/>
                        </a:rPr>
                        <a:t>712,33</a:t>
                      </a:r>
                      <a:endParaRPr lang="ru-RU" sz="2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346" marR="7346" marT="734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u="none" strike="noStrike" dirty="0">
                          <a:effectLst/>
                          <a:latin typeface="+mn-lt"/>
                        </a:rPr>
                        <a:t>700,84</a:t>
                      </a:r>
                      <a:endParaRPr lang="ru-RU" sz="2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346" marR="7346" marT="734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u="none" strike="noStrike" dirty="0">
                          <a:effectLst/>
                          <a:latin typeface="+mn-lt"/>
                        </a:rPr>
                        <a:t>689,35</a:t>
                      </a:r>
                      <a:endParaRPr lang="ru-RU" sz="2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346" marR="7346" marT="734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u="none" strike="noStrike" dirty="0">
                          <a:effectLst/>
                          <a:latin typeface="+mn-lt"/>
                        </a:rPr>
                        <a:t>660,63</a:t>
                      </a:r>
                      <a:endParaRPr lang="ru-RU" sz="2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346" marR="7346" marT="734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u="none" strike="noStrike" dirty="0">
                          <a:effectLst/>
                          <a:latin typeface="+mn-lt"/>
                        </a:rPr>
                        <a:t>631,90</a:t>
                      </a:r>
                      <a:endParaRPr lang="ru-RU" sz="2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346" marR="7346" marT="734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u="none" strike="noStrike" dirty="0">
                          <a:effectLst/>
                          <a:latin typeface="+mn-lt"/>
                        </a:rPr>
                        <a:t>603,18</a:t>
                      </a:r>
                      <a:endParaRPr lang="ru-RU" sz="2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346" marR="7346" marT="734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u="none" strike="noStrike" dirty="0">
                          <a:effectLst/>
                          <a:latin typeface="+mn-lt"/>
                        </a:rPr>
                        <a:t>574,46</a:t>
                      </a:r>
                      <a:endParaRPr lang="ru-RU" sz="2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346" marR="7346" marT="734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u="none" strike="noStrike" dirty="0">
                          <a:effectLst/>
                          <a:latin typeface="+mn-lt"/>
                        </a:rPr>
                        <a:t>545,74</a:t>
                      </a:r>
                      <a:endParaRPr lang="ru-RU" sz="2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346" marR="7346" marT="734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4" name="Rectangle 4"/>
          <p:cNvSpPr/>
          <p:nvPr/>
        </p:nvSpPr>
        <p:spPr>
          <a:xfrm>
            <a:off x="11890314" y="6480434"/>
            <a:ext cx="3016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b="1" dirty="0">
                <a:solidFill>
                  <a:srgbClr val="193888"/>
                </a:solidFill>
              </a:rPr>
              <a:t>5</a:t>
            </a:r>
            <a:endParaRPr lang="en-US" b="1" dirty="0">
              <a:solidFill>
                <a:srgbClr val="193888"/>
              </a:solidFill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3"/>
          <a:srcRect l="11463" t="63451" r="75691" b="22963"/>
          <a:stretch/>
        </p:blipFill>
        <p:spPr>
          <a:xfrm>
            <a:off x="10484254" y="1"/>
            <a:ext cx="1707746" cy="1016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5696563" y="4371949"/>
            <a:ext cx="98937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b="1" dirty="0">
                <a:latin typeface="Arial" panose="020B0604020202020204" pitchFamily="34" charset="0"/>
                <a:cs typeface="Arial" panose="020B0604020202020204" pitchFamily="34" charset="0"/>
              </a:rPr>
              <a:t>Місяць</a:t>
            </a:r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8374853" y="100112"/>
            <a:ext cx="176689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 sz="1400" b="0" i="0" u="none" strike="noStrike" kern="1200" spc="0" baseline="0">
                <a:solidFill>
                  <a:prstClr val="black">
                    <a:lumMod val="65000"/>
                    <a:lumOff val="35000"/>
                  </a:prstClr>
                </a:solidFill>
                <a:latin typeface="+mn-lt"/>
                <a:ea typeface="+mn-ea"/>
                <a:cs typeface="+mn-cs"/>
              </a:defRPr>
            </a:pPr>
            <a:r>
              <a:rPr lang="uk-UA" sz="1400" b="1" dirty="0">
                <a:solidFill>
                  <a:srgbClr val="19388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Сьогоднішня ціна</a:t>
            </a:r>
          </a:p>
          <a:p>
            <a:pPr algn="ctr"/>
            <a:r>
              <a:rPr lang="uk-UA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902 </a:t>
            </a:r>
            <a:r>
              <a:rPr lang="uk-UA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грн</a:t>
            </a:r>
            <a:endParaRPr lang="ru-RU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2" name="Прямая со стрелкой 11"/>
          <p:cNvCxnSpPr/>
          <p:nvPr/>
        </p:nvCxnSpPr>
        <p:spPr>
          <a:xfrm>
            <a:off x="9118599" y="633614"/>
            <a:ext cx="0" cy="498246"/>
          </a:xfrm>
          <a:prstGeom prst="straightConnector1">
            <a:avLst/>
          </a:prstGeom>
          <a:ln w="57150">
            <a:solidFill>
              <a:srgbClr val="193888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7470776" y="1052613"/>
            <a:ext cx="3667124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 sz="1400" b="0" i="0" u="none" strike="noStrike" kern="1200" spc="0" baseline="0">
                <a:solidFill>
                  <a:prstClr val="black">
                    <a:lumMod val="65000"/>
                    <a:lumOff val="35000"/>
                  </a:prstClr>
                </a:solidFill>
                <a:latin typeface="+mn-lt"/>
                <a:ea typeface="+mn-ea"/>
                <a:cs typeface="+mn-cs"/>
              </a:defRPr>
            </a:pPr>
            <a:r>
              <a:rPr lang="uk-UA" sz="1600" b="1" dirty="0">
                <a:solidFill>
                  <a:srgbClr val="19388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Ціна при 12 місячному контракті</a:t>
            </a:r>
          </a:p>
          <a:p>
            <a:pPr algn="ctr"/>
            <a:r>
              <a:rPr lang="uk-UA" b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545,74 грн</a:t>
            </a:r>
            <a:endParaRPr lang="ru-RU" b="1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8480185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990600"/>
          </a:xfrm>
        </p:spPr>
        <p:txBody>
          <a:bodyPr>
            <a:normAutofit/>
          </a:bodyPr>
          <a:lstStyle/>
          <a:p>
            <a:pPr algn="ctr"/>
            <a:r>
              <a:rPr lang="uk-UA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Що одержує клієнт</a:t>
            </a:r>
            <a:endParaRPr lang="ru-RU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03200" y="1193801"/>
            <a:ext cx="11899900" cy="4292600"/>
          </a:xfrm>
        </p:spPr>
        <p:txBody>
          <a:bodyPr>
            <a:normAutofit fontScale="85000" lnSpcReduction="20000"/>
          </a:bodyPr>
          <a:lstStyle/>
          <a:p>
            <a:pPr>
              <a:buFont typeface="Wingdings" panose="05000000000000000000" pitchFamily="2" charset="2"/>
              <a:buChar char="ü"/>
            </a:pPr>
            <a:r>
              <a:rPr lang="uk-UA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Зменшення операційних витрат на постійний пошук та замовлення рухомого складу</a:t>
            </a:r>
          </a:p>
          <a:p>
            <a:pPr marL="0" indent="0">
              <a:buNone/>
            </a:pPr>
            <a:endParaRPr lang="uk-UA" sz="3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uk-UA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Отримуєте гарантії зобов’язань прийнятих на себе УЗ</a:t>
            </a:r>
          </a:p>
          <a:p>
            <a:pPr>
              <a:buFont typeface="Wingdings" panose="05000000000000000000" pitchFamily="2" charset="2"/>
              <a:buChar char="ü"/>
            </a:pPr>
            <a:endParaRPr lang="uk-UA" sz="3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uk-UA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Знижуєте витрати на транспортування</a:t>
            </a:r>
          </a:p>
          <a:p>
            <a:pPr>
              <a:buFont typeface="Wingdings" panose="05000000000000000000" pitchFamily="2" charset="2"/>
              <a:buChar char="ü"/>
            </a:pPr>
            <a:endParaRPr lang="uk-UA" sz="3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uk-UA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Отримуєте на початку гарантовану ціну на весь період</a:t>
            </a:r>
          </a:p>
          <a:p>
            <a:pPr marL="0" indent="0">
              <a:buNone/>
            </a:pPr>
            <a:endParaRPr lang="uk-UA" sz="3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uk-UA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Ліквідуєте ризик доступності та вартості парку вагонів</a:t>
            </a:r>
            <a:endParaRPr lang="uk-UA" sz="3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uk-UA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angle 4"/>
          <p:cNvSpPr/>
          <p:nvPr/>
        </p:nvSpPr>
        <p:spPr>
          <a:xfrm>
            <a:off x="11890314" y="6480434"/>
            <a:ext cx="3016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b="1" dirty="0">
                <a:solidFill>
                  <a:srgbClr val="193888"/>
                </a:solidFill>
              </a:rPr>
              <a:t>3</a:t>
            </a:r>
            <a:endParaRPr lang="en-US" b="1" dirty="0">
              <a:solidFill>
                <a:srgbClr val="193888"/>
              </a:solidFill>
            </a:endParaRPr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>
            <a:off x="0" y="1016001"/>
            <a:ext cx="12192000" cy="0"/>
          </a:xfrm>
          <a:prstGeom prst="line">
            <a:avLst/>
          </a:prstGeom>
          <a:ln>
            <a:solidFill>
              <a:srgbClr val="19388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5172815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1016000"/>
          </a:xfrm>
        </p:spPr>
        <p:txBody>
          <a:bodyPr/>
          <a:lstStyle/>
          <a:p>
            <a:pPr algn="ctr"/>
            <a:r>
              <a:rPr lang="uk-UA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Етапи</a:t>
            </a:r>
            <a:endParaRPr lang="ru-RU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41300" y="1363663"/>
            <a:ext cx="11709400" cy="2649537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uk-UA" sz="2600" b="1" dirty="0">
                <a:latin typeface="Arial" panose="020B0604020202020204" pitchFamily="34" charset="0"/>
                <a:cs typeface="Arial" panose="020B0604020202020204" pitchFamily="34" charset="0"/>
              </a:rPr>
              <a:t>Перший етап </a:t>
            </a:r>
            <a:r>
              <a:rPr lang="uk-UA" sz="2600" dirty="0">
                <a:latin typeface="Arial" panose="020B0604020202020204" pitchFamily="34" charset="0"/>
                <a:cs typeface="Arial" panose="020B0604020202020204" pitchFamily="34" charset="0"/>
              </a:rPr>
              <a:t>– </a:t>
            </a:r>
            <a:r>
              <a:rPr lang="uk-UA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пілотний, </a:t>
            </a:r>
            <a:r>
              <a:rPr lang="uk-UA" sz="2600" dirty="0">
                <a:latin typeface="Arial" panose="020B0604020202020204" pitchFamily="34" charset="0"/>
                <a:cs typeface="Arial" panose="020B0604020202020204" pitchFamily="34" charset="0"/>
              </a:rPr>
              <a:t>з наданням 10% парку на </a:t>
            </a:r>
            <a:r>
              <a:rPr lang="uk-UA" sz="2600" dirty="0">
                <a:latin typeface="Arial" panose="020B0604020202020204" pitchFamily="34" charset="0"/>
                <a:cs typeface="Arial" panose="020B0604020202020204" pitchFamily="34" charset="0"/>
              </a:rPr>
              <a:t>довготривалу основу </a:t>
            </a:r>
            <a:r>
              <a:rPr lang="uk-UA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      					(</a:t>
            </a:r>
            <a:r>
              <a:rPr lang="uk-UA" sz="2600" dirty="0">
                <a:latin typeface="Arial" panose="020B0604020202020204" pitchFamily="34" charset="0"/>
                <a:cs typeface="Arial" panose="020B0604020202020204" pitchFamily="34" charset="0"/>
              </a:rPr>
              <a:t>квітень-травень )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uk-UA" sz="2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uk-UA" sz="2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Другий етап </a:t>
            </a:r>
            <a:r>
              <a:rPr lang="uk-UA" sz="2600" dirty="0">
                <a:latin typeface="Arial" panose="020B0604020202020204" pitchFamily="34" charset="0"/>
                <a:cs typeface="Arial" panose="020B0604020202020204" pitchFamily="34" charset="0"/>
              </a:rPr>
              <a:t>– нарощення в залежності від попиту до 50% парку </a:t>
            </a:r>
            <a:r>
              <a:rPr lang="uk-UA" sz="2600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uk-UA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					</a:t>
            </a:r>
            <a:r>
              <a:rPr lang="uk-UA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uk-UA" sz="2600" dirty="0">
                <a:latin typeface="Arial" panose="020B0604020202020204" pitchFamily="34" charset="0"/>
                <a:cs typeface="Arial" panose="020B0604020202020204" pitchFamily="34" charset="0"/>
              </a:rPr>
              <a:t>червень - </a:t>
            </a:r>
            <a:r>
              <a:rPr lang="uk-UA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серпень</a:t>
            </a:r>
            <a:r>
              <a:rPr lang="uk-UA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marL="0" indent="0">
              <a:buNone/>
            </a:pP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angle 4"/>
          <p:cNvSpPr/>
          <p:nvPr/>
        </p:nvSpPr>
        <p:spPr>
          <a:xfrm>
            <a:off x="11890314" y="6480434"/>
            <a:ext cx="3016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b="1" dirty="0">
                <a:solidFill>
                  <a:srgbClr val="193888"/>
                </a:solidFill>
              </a:rPr>
              <a:t>6</a:t>
            </a:r>
            <a:endParaRPr lang="en-US" b="1" dirty="0">
              <a:solidFill>
                <a:srgbClr val="193888"/>
              </a:solidFill>
            </a:endParaRPr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>
            <a:off x="0" y="1016001"/>
            <a:ext cx="12192000" cy="0"/>
          </a:xfrm>
          <a:prstGeom prst="line">
            <a:avLst/>
          </a:prstGeom>
          <a:ln>
            <a:solidFill>
              <a:srgbClr val="19388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4227345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9388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967999" y="6324600"/>
            <a:ext cx="1709402" cy="533400"/>
          </a:xfrm>
        </p:spPr>
        <p:txBody>
          <a:bodyPr>
            <a:normAutofit/>
          </a:bodyPr>
          <a:lstStyle/>
          <a:p>
            <a:pPr algn="l"/>
            <a:r>
              <a:rPr lang="uk-UA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Київ, 2020</a:t>
            </a:r>
            <a:endParaRPr lang="en-US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855998" y="3644900"/>
            <a:ext cx="6637361" cy="658045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77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uk-UA" sz="4800" dirty="0" smtClean="0">
                <a:latin typeface="Arial" panose="020B0604020202020204" pitchFamily="34" charset="0"/>
                <a:cs typeface="Arial" panose="020B0604020202020204" pitchFamily="34" charset="0"/>
              </a:rPr>
              <a:t>Довгострокові контракти</a:t>
            </a:r>
            <a:endParaRPr lang="en-US" sz="4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703884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492</TotalTime>
  <Words>400</Words>
  <Application>Microsoft Office PowerPoint</Application>
  <PresentationFormat>Широкоэкранный</PresentationFormat>
  <Paragraphs>132</Paragraphs>
  <Slides>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4</vt:i4>
      </vt:variant>
      <vt:variant>
        <vt:lpstr>Заголовки слайдов</vt:lpstr>
      </vt:variant>
      <vt:variant>
        <vt:i4>8</vt:i4>
      </vt:variant>
    </vt:vector>
  </HeadingPairs>
  <TitlesOfParts>
    <vt:vector size="16" baseType="lpstr">
      <vt:lpstr>Arial</vt:lpstr>
      <vt:lpstr>Calibri</vt:lpstr>
      <vt:lpstr>Calibri Light</vt:lpstr>
      <vt:lpstr>Wingdings</vt:lpstr>
      <vt:lpstr>Office Theme</vt:lpstr>
      <vt:lpstr>Custom Design</vt:lpstr>
      <vt:lpstr>1_Custom Design</vt:lpstr>
      <vt:lpstr>2_Office Theme</vt:lpstr>
      <vt:lpstr>Київ, 2020</vt:lpstr>
      <vt:lpstr>Зараз – не певно, дорого, не гнучко</vt:lpstr>
      <vt:lpstr>Робимо - гнучко, гарантовано, дешевше. </vt:lpstr>
      <vt:lpstr>Презентация PowerPoint</vt:lpstr>
      <vt:lpstr>Презентация PowerPoint</vt:lpstr>
      <vt:lpstr>Що одержує клієнт</vt:lpstr>
      <vt:lpstr>Етапи</vt:lpstr>
      <vt:lpstr>Київ, 2020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Назва презентації Назва підрозділу</dc:title>
  <dc:creator>Галатін Вікторія Миколаївна</dc:creator>
  <cp:lastModifiedBy>Опанасенко Анна Василівна</cp:lastModifiedBy>
  <cp:revision>24</cp:revision>
  <cp:lastPrinted>2020-04-01T12:36:33Z</cp:lastPrinted>
  <dcterms:created xsi:type="dcterms:W3CDTF">2018-10-16T13:51:55Z</dcterms:created>
  <dcterms:modified xsi:type="dcterms:W3CDTF">2020-04-01T14:29:52Z</dcterms:modified>
</cp:coreProperties>
</file>